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  <p:sldMasterId id="2147483706" r:id="rId2"/>
    <p:sldMasterId id="2147483707" r:id="rId3"/>
  </p:sldMasterIdLst>
  <p:notesMasterIdLst>
    <p:notesMasterId r:id="rId5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</p:sldIdLst>
  <p:sldSz cx="12192000" cy="6858000"/>
  <p:notesSz cx="6858000" cy="9144000"/>
  <p:embeddedFontLst>
    <p:embeddedFont>
      <p:font typeface="Open Sans" panose="020B0606030504020204" pitchFamily="34" charset="0"/>
      <p:regular r:id="rId53"/>
      <p:bold r:id="rId54"/>
      <p:italic r:id="rId55"/>
      <p:boldItalic r:id="rId56"/>
    </p:embeddedFont>
    <p:embeddedFont>
      <p:font typeface="Open Sans SemiBold" panose="020F0502020204030204" pitchFamily="3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9CA427-AA8C-44E1-91AA-AD6CF0FC054B}">
  <a:tblStyle styleId="{8A9CA427-AA8C-44E1-91AA-AD6CF0FC054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7E7"/>
          </a:solidFill>
        </a:fill>
      </a:tcStyle>
    </a:wholeTbl>
    <a:band1H>
      <a:tcTxStyle/>
      <a:tcStyle>
        <a:tcBdr/>
        <a:fill>
          <a:solidFill>
            <a:srgbClr val="D5CB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5CB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3D34C1-958A-4473-B4CF-5B306DB69FB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font" Target="fonts/font3.fntdata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4.fntdata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7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2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5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8" name="Google Shape;45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1765c46560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g31765c46560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10d3a38ca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g310d3a38ca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15578621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155786216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g3155786216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ff1b703edc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g2ff1b703edc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ff1b703edc_1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ff1b703edc_1_4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g2ff1b703edc_1_4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155786216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155786216d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g3155786216d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0152c58b3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30152c58b36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g30152c58b3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0152c58b36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8" name="Google Shape;578;g30152c58b3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15be8c678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g315be8c678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0152c58b36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g30152c58b36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155786216d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4" name="Google Shape;464;g3155786216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ff1b703edc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g2ff1b703edc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0152c58b36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g30152c58b36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2ff1b703edc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g2ff1b703edc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019aae349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g3019aae349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019aae349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g3019aae349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10d3a38ca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g310d3a38ca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2ff1b703edc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g2ff1b703edc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2ff1b703edc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g2ff1b703edc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2ff1b703edc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g2ff1b703edc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ff1b703edc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g2ff1b703edc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155786216d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3" name="Google Shape;473;g3155786216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3019aae349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g3019aae349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019aae349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g3019aae349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0152c58b3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30152c58b36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g30152c58b36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155786216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155786216d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g3155786216d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1526f597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31526f5977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g31526f5977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0152c58b3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30152c58b36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g30152c58b36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0152c58b36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1" name="Google Shape;731;g30152c58b3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10d3a38ca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g310d3a38ca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10d3a38ca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g310d3a38ca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10d3a38ca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g310d3a38ca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155786216d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1" name="Google Shape;481;g3155786216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310d3a38ca8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g310d3a38ca8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310d3a38ca8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g310d3a38ca8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313a00cf13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g313a00cf13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30152c58b3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30152c58b36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g30152c58b36_0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3155786216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3155786216d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g3155786216d_0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0152c58b3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30152c58b36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g30152c58b3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2ff1b703edc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g2ff1b703edc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10d3a38ca8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g310d3a38ca8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0152c58b3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0152c58b36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g30152c58b36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0152c58b36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7" name="Google Shape;487;g30152c58b3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ff1b703edc_1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2ff1b703edc_1_3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g2ff1b703edc_1_3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0152c58b36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9" name="Google Shape;499;g30152c58b3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ff1b703ed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g2ff1b703ed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1765c4656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g31765c465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4500"/>
              <a:buNone/>
              <a:defRPr sz="4500">
                <a:solidFill>
                  <a:srgbClr val="FEEE9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21" name="Google Shape;21;p2"/>
          <p:cNvCxnSpPr/>
          <p:nvPr/>
        </p:nvCxnSpPr>
        <p:spPr>
          <a:xfrm>
            <a:off x="1422400" y="2743200"/>
            <a:ext cx="9347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" name="Google Shape;2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06113" y="1830811"/>
            <a:ext cx="2775881" cy="429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430" y="6410997"/>
            <a:ext cx="1607820" cy="24892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_Content Right">
  <p:cSld name="Title and Text Left_Content Righ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2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48" cy="62179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_Text Right">
  <p:cSld name="Title and Text Left_Text Righ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>
              <a:alpha val="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3600"/>
              <a:buNone/>
              <a:defRPr sz="3600">
                <a:solidFill>
                  <a:srgbClr val="FEEE9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2"/>
          </p:nvPr>
        </p:nvSpPr>
        <p:spPr>
          <a:xfrm>
            <a:off x="6429756" y="419100"/>
            <a:ext cx="5495544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Left Multiple_Content Right">
  <p:cSld name="Title and Text Left Multiple_Content R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 rot="10800000">
            <a:off x="-2" y="0"/>
            <a:ext cx="12192001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99" name="Google Shape;99;p14"/>
          <p:cNvCxnSpPr/>
          <p:nvPr/>
        </p:nvCxnSpPr>
        <p:spPr>
          <a:xfrm>
            <a:off x="406400" y="1476768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" name="Google Shape;100;p14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430" y="6410997"/>
            <a:ext cx="1607820" cy="24892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48" cy="621792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Left Multiple_Text Right">
  <p:cSld name="Title and Text Left Multiple_Text Righ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 rot="10800000">
            <a:off x="-2" y="0"/>
            <a:ext cx="12192001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>
              <a:alpha val="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109" name="Google Shape;109;p15"/>
          <p:cNvCxnSpPr/>
          <p:nvPr/>
        </p:nvCxnSpPr>
        <p:spPr>
          <a:xfrm>
            <a:off x="406400" y="1476768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15"/>
          <p:cNvSpPr txBox="1">
            <a:spLocks noGrp="1"/>
          </p:cNvSpPr>
          <p:nvPr>
            <p:ph type="body" idx="2"/>
          </p:nvPr>
        </p:nvSpPr>
        <p:spPr>
          <a:xfrm>
            <a:off x="6418522" y="419100"/>
            <a:ext cx="5495544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430" y="6410997"/>
            <a:ext cx="1607820" cy="248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arge Image">
  <p:cSld name="Title and Large Imag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>
            <a:spLocks noGrp="1"/>
          </p:cNvSpPr>
          <p:nvPr>
            <p:ph type="pic" idx="2"/>
          </p:nvPr>
        </p:nvSpPr>
        <p:spPr>
          <a:xfrm>
            <a:off x="0" y="1142999"/>
            <a:ext cx="12192000" cy="5084065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16"/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6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9" name="Google Shape;119;p16"/>
          <p:cNvCxnSpPr/>
          <p:nvPr/>
        </p:nvCxnSpPr>
        <p:spPr>
          <a:xfrm>
            <a:off x="406400" y="989880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/>
          <p:nvPr/>
        </p:nvSpPr>
        <p:spPr>
          <a:xfrm rot="10800000"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17"/>
          <p:cNvCxnSpPr/>
          <p:nvPr/>
        </p:nvCxnSpPr>
        <p:spPr>
          <a:xfrm>
            <a:off x="406402" y="989880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" name="Google Shape;123;p17"/>
          <p:cNvSpPr>
            <a:spLocks noGrp="1"/>
          </p:cNvSpPr>
          <p:nvPr>
            <p:ph type="pic" idx="2"/>
          </p:nvPr>
        </p:nvSpPr>
        <p:spPr>
          <a:xfrm>
            <a:off x="0" y="1143000"/>
            <a:ext cx="12192000" cy="5714999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17"/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6" name="Google Shape;126;p17"/>
          <p:cNvCxnSpPr/>
          <p:nvPr/>
        </p:nvCxnSpPr>
        <p:spPr>
          <a:xfrm>
            <a:off x="406400" y="989880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pacer Slide" type="title">
  <p:cSld name="TITL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ctrTitle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5400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subTitle" idx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5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47" name="Google Shape;147;p21"/>
          <p:cNvCxnSpPr/>
          <p:nvPr/>
        </p:nvCxnSpPr>
        <p:spPr>
          <a:xfrm>
            <a:off x="1422400" y="2743200"/>
            <a:ext cx="9347200" cy="0"/>
          </a:xfrm>
          <a:prstGeom prst="straightConnector1">
            <a:avLst/>
          </a:prstGeom>
          <a:noFill/>
          <a:ln w="9525" cap="flat" cmpd="sng">
            <a:solidFill>
              <a:srgbClr val="00416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8" name="Google Shape;148;p21" descr="Toastmasters International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04715" y="1830810"/>
            <a:ext cx="2782570" cy="430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pacer Slide">
  <p:cSld name="Spacer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430" y="6410997"/>
            <a:ext cx="1607820" cy="24892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5400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>
  <p:cSld name="Title and Two Conten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2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Comparison" type="twoTxTwoObj">
  <p:cSld name="TWO_OBJECTS_WITH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2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3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4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ntent">
  <p:cSld name="Title and Three Conten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25"/>
          <p:cNvSpPr>
            <a:spLocks noGrp="1"/>
          </p:cNvSpPr>
          <p:nvPr>
            <p:ph type="body" idx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4509"/>
              </a:srgbClr>
            </a:outerShdw>
          </a:effectLst>
        </p:spPr>
        <p:txBody>
          <a:bodyPr spcFirstLastPara="1" wrap="square" lIns="365750" tIns="822950" rIns="365750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5"/>
          <p:cNvSpPr>
            <a:spLocks noGrp="1"/>
          </p:cNvSpPr>
          <p:nvPr>
            <p:ph type="body" idx="2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4509"/>
              </a:srgbClr>
            </a:outerShdw>
          </a:effectLst>
        </p:spPr>
        <p:txBody>
          <a:bodyPr spcFirstLastPara="1" wrap="square" lIns="365750" tIns="822950" rIns="365750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>
            <a:spLocks noGrp="1"/>
          </p:cNvSpPr>
          <p:nvPr>
            <p:ph type="body" idx="3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4509"/>
              </a:srgbClr>
            </a:outerShdw>
          </a:effectLst>
        </p:spPr>
        <p:txBody>
          <a:bodyPr spcFirstLastPara="1" wrap="square" lIns="365750" tIns="822950" rIns="365750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4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5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6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and Text">
  <p:cSld name="Image and 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/>
          <p:nvPr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/>
          <p:nvPr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6"/>
          <p:cNvSpPr/>
          <p:nvPr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6"/>
          <p:cNvSpPr>
            <a:spLocks noGrp="1"/>
          </p:cNvSpPr>
          <p:nvPr>
            <p:ph type="pic" idx="2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26"/>
          <p:cNvSpPr txBox="1">
            <a:spLocks noGrp="1"/>
          </p:cNvSpPr>
          <p:nvPr>
            <p:ph type="body" idx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2400"/>
              <a:buNone/>
              <a:defRPr b="0" i="0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20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18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18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3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2400"/>
              <a:buNone/>
              <a:defRPr b="0" i="0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20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18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18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Images">
  <p:cSld name="Title and 3 Images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>
            <a:spLocks noGrp="1"/>
          </p:cNvSpPr>
          <p:nvPr>
            <p:ph type="pic" idx="2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27"/>
          <p:cNvSpPr>
            <a:spLocks noGrp="1"/>
          </p:cNvSpPr>
          <p:nvPr>
            <p:ph type="body" idx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914400" rIns="91425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body" idx="3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>
            <a:spLocks noGrp="1"/>
          </p:cNvSpPr>
          <p:nvPr>
            <p:ph type="pic" idx="4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  <a:noFill/>
          <a:ln>
            <a:noFill/>
          </a:ln>
        </p:spPr>
      </p:sp>
      <p:sp>
        <p:nvSpPr>
          <p:cNvPr id="188" name="Google Shape;188;p27"/>
          <p:cNvSpPr>
            <a:spLocks noGrp="1"/>
          </p:cNvSpPr>
          <p:nvPr>
            <p:ph type="body" idx="5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914400" rIns="91425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body" idx="6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7"/>
          <p:cNvSpPr>
            <a:spLocks noGrp="1"/>
          </p:cNvSpPr>
          <p:nvPr>
            <p:ph type="pic" idx="7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27"/>
          <p:cNvSpPr>
            <a:spLocks noGrp="1"/>
          </p:cNvSpPr>
          <p:nvPr>
            <p:ph type="body" idx="8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914400" rIns="91425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body" idx="9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_Content Right">
  <p:cSld name="Title and Text Left_Content Righ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1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p28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48" cy="62179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_Content Right_2">
  <p:cSld name="Title and Text Left_Content Right_2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9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body" idx="1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29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48" cy="62179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_Text Right">
  <p:cSld name="Title and Text Left_Text Righ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body" idx="1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body" idx="2"/>
          </p:nvPr>
        </p:nvSpPr>
        <p:spPr>
          <a:xfrm>
            <a:off x="6429756" y="419100"/>
            <a:ext cx="5495544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Left Multiple_Content Right">
  <p:cSld name="Title and Text Left Multiple_Content Righ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4" name="Google Shape;214;p31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31"/>
          <p:cNvCxnSpPr/>
          <p:nvPr/>
        </p:nvCxnSpPr>
        <p:spPr>
          <a:xfrm>
            <a:off x="406400" y="1476768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7" name="Google Shape;217;p31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48" cy="621792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31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Left Multiple_Content Right_2">
  <p:cSld name="Title and Text Left Multiple_Content Right_2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2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2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3" name="Google Shape;223;p32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32"/>
          <p:cNvCxnSpPr/>
          <p:nvPr/>
        </p:nvCxnSpPr>
        <p:spPr>
          <a:xfrm>
            <a:off x="406400" y="1476768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6" name="Google Shape;226;p32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48" cy="6217920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Google Shape;227;p32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Left Multiple_Text Right">
  <p:cSld name="Title and Text Left Multiple_Text Righ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3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3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2" name="Google Shape;232;p33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33"/>
          <p:cNvCxnSpPr/>
          <p:nvPr/>
        </p:nvCxnSpPr>
        <p:spPr>
          <a:xfrm>
            <a:off x="406400" y="1476768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5" name="Google Shape;235;p33"/>
          <p:cNvSpPr txBox="1">
            <a:spLocks noGrp="1"/>
          </p:cNvSpPr>
          <p:nvPr>
            <p:ph type="body" idx="2"/>
          </p:nvPr>
        </p:nvSpPr>
        <p:spPr>
          <a:xfrm>
            <a:off x="6418522" y="419100"/>
            <a:ext cx="5495544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33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arge Image">
  <p:cSld name="Title and Large Imag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" name="Google Shape;239;p34"/>
          <p:cNvSpPr>
            <a:spLocks noGrp="1"/>
          </p:cNvSpPr>
          <p:nvPr>
            <p:ph type="pic" idx="2"/>
          </p:nvPr>
        </p:nvSpPr>
        <p:spPr>
          <a:xfrm>
            <a:off x="0" y="1142999"/>
            <a:ext cx="12192000" cy="5084065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34"/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4"/>
          <p:cNvSpPr txBox="1"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2" name="Google Shape;242;p34"/>
          <p:cNvCxnSpPr/>
          <p:nvPr/>
        </p:nvCxnSpPr>
        <p:spPr>
          <a:xfrm>
            <a:off x="406400" y="989880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ull Image">
  <p:cSld name="Title and Full Image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>
            <a:spLocks noGrp="1"/>
          </p:cNvSpPr>
          <p:nvPr>
            <p:ph type="pic" idx="2"/>
          </p:nvPr>
        </p:nvSpPr>
        <p:spPr>
          <a:xfrm>
            <a:off x="0" y="1143000"/>
            <a:ext cx="12192000" cy="5715000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35"/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5"/>
          <p:cNvSpPr txBox="1"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7" name="Google Shape;247;p35"/>
          <p:cNvCxnSpPr/>
          <p:nvPr/>
        </p:nvCxnSpPr>
        <p:spPr>
          <a:xfrm>
            <a:off x="406400" y="989880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ow to use colors">
  <p:cSld name="How to use colors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6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6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2" name="Google Shape;252;p36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36"/>
          <p:cNvCxnSpPr/>
          <p:nvPr/>
        </p:nvCxnSpPr>
        <p:spPr>
          <a:xfrm>
            <a:off x="406400" y="1476768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55" name="Google Shape;255;p36"/>
          <p:cNvGrpSpPr/>
          <p:nvPr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256" name="Google Shape;256;p36"/>
            <p:cNvSpPr/>
            <p:nvPr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6"/>
            <p:cNvSpPr/>
            <p:nvPr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6"/>
            <p:cNvSpPr/>
            <p:nvPr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6"/>
            <p:cNvSpPr/>
            <p:nvPr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6"/>
            <p:cNvSpPr/>
            <p:nvPr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6"/>
            <p:cNvSpPr txBox="1"/>
            <p:nvPr/>
          </p:nvSpPr>
          <p:spPr>
            <a:xfrm>
              <a:off x="382104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6"/>
            <p:cNvSpPr txBox="1"/>
            <p:nvPr/>
          </p:nvSpPr>
          <p:spPr>
            <a:xfrm>
              <a:off x="1250206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6"/>
            <p:cNvSpPr txBox="1"/>
            <p:nvPr/>
          </p:nvSpPr>
          <p:spPr>
            <a:xfrm>
              <a:off x="2106732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6"/>
            <p:cNvSpPr txBox="1"/>
            <p:nvPr/>
          </p:nvSpPr>
          <p:spPr>
            <a:xfrm>
              <a:off x="2974833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6"/>
            <p:cNvSpPr txBox="1"/>
            <p:nvPr/>
          </p:nvSpPr>
          <p:spPr>
            <a:xfrm>
              <a:off x="3854509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36"/>
          <p:cNvGrpSpPr/>
          <p:nvPr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7" name="Google Shape;267;p36"/>
            <p:cNvSpPr/>
            <p:nvPr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6"/>
            <p:cNvSpPr/>
            <p:nvPr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6"/>
            <p:cNvSpPr/>
            <p:nvPr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6"/>
            <p:cNvSpPr/>
            <p:nvPr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6"/>
            <p:cNvSpPr/>
            <p:nvPr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6"/>
            <p:cNvSpPr txBox="1"/>
            <p:nvPr/>
          </p:nvSpPr>
          <p:spPr>
            <a:xfrm>
              <a:off x="6794478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6"/>
            <p:cNvSpPr txBox="1"/>
            <p:nvPr/>
          </p:nvSpPr>
          <p:spPr>
            <a:xfrm>
              <a:off x="7662580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6"/>
            <p:cNvSpPr txBox="1"/>
            <p:nvPr/>
          </p:nvSpPr>
          <p:spPr>
            <a:xfrm>
              <a:off x="8519106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6"/>
            <p:cNvSpPr txBox="1"/>
            <p:nvPr/>
          </p:nvSpPr>
          <p:spPr>
            <a:xfrm>
              <a:off x="9387207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6"/>
            <p:cNvSpPr txBox="1"/>
            <p:nvPr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" name="Google Shape;277;p36"/>
          <p:cNvSpPr txBox="1"/>
          <p:nvPr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Minimum font size -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18pt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 weight -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Bold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(when used on background colors, for best accessibility).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Dark Gray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#333333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color on Accent 1 and Accent 2.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White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#FFFFFF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color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Accent 3, Accent 4, and Accent 5.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6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>
            <a:spLocks noGrp="1"/>
          </p:cNvSpPr>
          <p:nvPr>
            <p:ph type="title"/>
          </p:nvPr>
        </p:nvSpPr>
        <p:spPr>
          <a:xfrm>
            <a:off x="609600" y="1036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37"/>
          <p:cNvSpPr txBox="1">
            <a:spLocks noGrp="1"/>
          </p:cNvSpPr>
          <p:nvPr>
            <p:ph type="body" idx="1"/>
          </p:nvPr>
        </p:nvSpPr>
        <p:spPr>
          <a:xfrm>
            <a:off x="609600" y="2362200"/>
            <a:ext cx="109728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37"/>
          <p:cNvSpPr txBox="1">
            <a:spLocks noGrp="1"/>
          </p:cNvSpPr>
          <p:nvPr>
            <p:ph type="sldNum" idx="12"/>
          </p:nvPr>
        </p:nvSpPr>
        <p:spPr>
          <a:xfrm>
            <a:off x="8839200" y="6096000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>
            <a:spLocks noGrp="1"/>
          </p:cNvSpPr>
          <p:nvPr>
            <p:ph type="title"/>
          </p:nvPr>
        </p:nvSpPr>
        <p:spPr>
          <a:xfrm>
            <a:off x="609600" y="1036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8"/>
          <p:cNvSpPr txBox="1">
            <a:spLocks noGrp="1"/>
          </p:cNvSpPr>
          <p:nvPr>
            <p:ph type="body" idx="1"/>
          </p:nvPr>
        </p:nvSpPr>
        <p:spPr>
          <a:xfrm>
            <a:off x="609600" y="2362200"/>
            <a:ext cx="53847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286" name="Google Shape;286;p38"/>
          <p:cNvSpPr txBox="1">
            <a:spLocks noGrp="1"/>
          </p:cNvSpPr>
          <p:nvPr>
            <p:ph type="body" idx="2"/>
          </p:nvPr>
        </p:nvSpPr>
        <p:spPr>
          <a:xfrm>
            <a:off x="6197600" y="2362200"/>
            <a:ext cx="53847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287" name="Google Shape;287;p38"/>
          <p:cNvSpPr txBox="1">
            <a:spLocks noGrp="1"/>
          </p:cNvSpPr>
          <p:nvPr>
            <p:ph type="sldNum" idx="12"/>
          </p:nvPr>
        </p:nvSpPr>
        <p:spPr>
          <a:xfrm>
            <a:off x="8839200" y="6096000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0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0"/>
          <p:cNvSpPr txBox="1">
            <a:spLocks noGrp="1"/>
          </p:cNvSpPr>
          <p:nvPr>
            <p:ph type="body" idx="1"/>
          </p:nvPr>
        </p:nvSpPr>
        <p:spPr>
          <a:xfrm>
            <a:off x="277933" y="1520042"/>
            <a:ext cx="11647500" cy="43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40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pacer Slide" type="title">
  <p:cSld name="TITLE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"/>
          <p:cNvSpPr txBox="1">
            <a:spLocks noGrp="1"/>
          </p:cNvSpPr>
          <p:nvPr>
            <p:ph type="ctrTitle"/>
          </p:nvPr>
        </p:nvSpPr>
        <p:spPr>
          <a:xfrm>
            <a:off x="1524000" y="2359916"/>
            <a:ext cx="91440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5400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1"/>
          <p:cNvSpPr txBox="1">
            <a:spLocks noGrp="1"/>
          </p:cNvSpPr>
          <p:nvPr>
            <p:ph type="subTitle" idx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2" name="Google Shape;302;p41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p41"/>
          <p:cNvSpPr/>
          <p:nvPr/>
        </p:nvSpPr>
        <p:spPr>
          <a:xfrm>
            <a:off x="0" y="6212926"/>
            <a:ext cx="12192000" cy="645000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2" cy="404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>
            <a:spLocks noGrp="1"/>
          </p:cNvSpPr>
          <p:nvPr>
            <p:ph type="ctrTitle"/>
          </p:nvPr>
        </p:nvSpPr>
        <p:spPr>
          <a:xfrm>
            <a:off x="1524000" y="3200400"/>
            <a:ext cx="91440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5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42"/>
          <p:cNvSpPr txBox="1"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8" name="Google Shape;308;p42"/>
          <p:cNvCxnSpPr/>
          <p:nvPr/>
        </p:nvCxnSpPr>
        <p:spPr>
          <a:xfrm>
            <a:off x="1422400" y="2743200"/>
            <a:ext cx="9347100" cy="0"/>
          </a:xfrm>
          <a:prstGeom prst="straightConnector1">
            <a:avLst/>
          </a:prstGeom>
          <a:noFill/>
          <a:ln w="9525" cap="flat" cmpd="sng">
            <a:solidFill>
              <a:srgbClr val="00416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9" name="Google Shape;309;p42" descr="Toastmasters International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04715" y="1830810"/>
            <a:ext cx="2782569" cy="430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>
  <p:cSld name="Title and 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>
  <p:cSld name="Title and Two Content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3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43"/>
          <p:cNvSpPr txBox="1">
            <a:spLocks noGrp="1"/>
          </p:cNvSpPr>
          <p:nvPr>
            <p:ph type="body" idx="1"/>
          </p:nvPr>
        </p:nvSpPr>
        <p:spPr>
          <a:xfrm>
            <a:off x="277934" y="1535081"/>
            <a:ext cx="5641800" cy="4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43"/>
          <p:cNvSpPr txBox="1">
            <a:spLocks noGrp="1"/>
          </p:cNvSpPr>
          <p:nvPr>
            <p:ph type="body" idx="2"/>
          </p:nvPr>
        </p:nvSpPr>
        <p:spPr>
          <a:xfrm>
            <a:off x="6275268" y="1535081"/>
            <a:ext cx="5638800" cy="4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43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Comparison" type="twoTxTwoObj">
  <p:cSld name="TWO_OBJECTS_WITH_TEX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44"/>
          <p:cNvSpPr txBox="1">
            <a:spLocks noGrp="1"/>
          </p:cNvSpPr>
          <p:nvPr>
            <p:ph type="body" idx="1"/>
          </p:nvPr>
        </p:nvSpPr>
        <p:spPr>
          <a:xfrm>
            <a:off x="277934" y="1361863"/>
            <a:ext cx="56418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8" name="Google Shape;318;p44"/>
          <p:cNvSpPr txBox="1">
            <a:spLocks noGrp="1"/>
          </p:cNvSpPr>
          <p:nvPr>
            <p:ph type="body" idx="2"/>
          </p:nvPr>
        </p:nvSpPr>
        <p:spPr>
          <a:xfrm>
            <a:off x="277934" y="2185775"/>
            <a:ext cx="5641800" cy="3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44"/>
          <p:cNvSpPr txBox="1">
            <a:spLocks noGrp="1"/>
          </p:cNvSpPr>
          <p:nvPr>
            <p:ph type="body" idx="3"/>
          </p:nvPr>
        </p:nvSpPr>
        <p:spPr>
          <a:xfrm>
            <a:off x="6283452" y="1361863"/>
            <a:ext cx="56418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0" name="Google Shape;320;p44"/>
          <p:cNvSpPr txBox="1">
            <a:spLocks noGrp="1"/>
          </p:cNvSpPr>
          <p:nvPr>
            <p:ph type="body" idx="4"/>
          </p:nvPr>
        </p:nvSpPr>
        <p:spPr>
          <a:xfrm>
            <a:off x="6283452" y="2185775"/>
            <a:ext cx="5641800" cy="3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4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5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4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ntent">
  <p:cSld name="Title and Three Conten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6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46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8" name="Google Shape;328;p46"/>
          <p:cNvSpPr>
            <a:spLocks noGrp="1"/>
          </p:cNvSpPr>
          <p:nvPr>
            <p:ph type="body" idx="1"/>
          </p:nvPr>
        </p:nvSpPr>
        <p:spPr>
          <a:xfrm>
            <a:off x="8382000" y="2005584"/>
            <a:ext cx="3200400" cy="3140100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4510"/>
              </a:srgbClr>
            </a:outerShdw>
          </a:effectLst>
        </p:spPr>
        <p:txBody>
          <a:bodyPr spcFirstLastPara="1" wrap="square" lIns="365750" tIns="822950" rIns="365750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46"/>
          <p:cNvSpPr>
            <a:spLocks noGrp="1"/>
          </p:cNvSpPr>
          <p:nvPr>
            <p:ph type="body" idx="2"/>
          </p:nvPr>
        </p:nvSpPr>
        <p:spPr>
          <a:xfrm>
            <a:off x="4495800" y="2011680"/>
            <a:ext cx="3200400" cy="3140100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4510"/>
              </a:srgbClr>
            </a:outerShdw>
          </a:effectLst>
        </p:spPr>
        <p:txBody>
          <a:bodyPr spcFirstLastPara="1" wrap="square" lIns="365750" tIns="822950" rIns="365750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46"/>
          <p:cNvSpPr>
            <a:spLocks noGrp="1"/>
          </p:cNvSpPr>
          <p:nvPr>
            <p:ph type="body" idx="3"/>
          </p:nvPr>
        </p:nvSpPr>
        <p:spPr>
          <a:xfrm>
            <a:off x="609600" y="1981200"/>
            <a:ext cx="3200400" cy="3140100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4510"/>
              </a:srgbClr>
            </a:outerShdw>
          </a:effectLst>
        </p:spPr>
        <p:txBody>
          <a:bodyPr spcFirstLastPara="1" wrap="square" lIns="365750" tIns="822950" rIns="365750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46"/>
          <p:cNvSpPr txBox="1">
            <a:spLocks noGrp="1"/>
          </p:cNvSpPr>
          <p:nvPr>
            <p:ph type="body" idx="4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46"/>
          <p:cNvSpPr txBox="1">
            <a:spLocks noGrp="1"/>
          </p:cNvSpPr>
          <p:nvPr>
            <p:ph type="body" idx="5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46"/>
          <p:cNvSpPr txBox="1">
            <a:spLocks noGrp="1"/>
          </p:cNvSpPr>
          <p:nvPr>
            <p:ph type="body" idx="6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and Text">
  <p:cSld name="Image and Tex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7"/>
          <p:cNvSpPr/>
          <p:nvPr/>
        </p:nvSpPr>
        <p:spPr>
          <a:xfrm>
            <a:off x="-12192" y="6212926"/>
            <a:ext cx="12216300" cy="645000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2" cy="404848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7"/>
          <p:cNvSpPr/>
          <p:nvPr/>
        </p:nvSpPr>
        <p:spPr>
          <a:xfrm>
            <a:off x="3815398" y="1066800"/>
            <a:ext cx="6509700" cy="42741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7"/>
          <p:cNvSpPr/>
          <p:nvPr/>
        </p:nvSpPr>
        <p:spPr>
          <a:xfrm>
            <a:off x="1866900" y="1600200"/>
            <a:ext cx="3111600" cy="31593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47"/>
          <p:cNvSpPr>
            <a:spLocks noGrp="1"/>
          </p:cNvSpPr>
          <p:nvPr>
            <p:ph type="pic" idx="2"/>
          </p:nvPr>
        </p:nvSpPr>
        <p:spPr>
          <a:xfrm>
            <a:off x="1866900" y="1600200"/>
            <a:ext cx="3111600" cy="3159300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Google Shape;340;p47"/>
          <p:cNvSpPr txBox="1">
            <a:spLocks noGrp="1"/>
          </p:cNvSpPr>
          <p:nvPr>
            <p:ph type="body" idx="1"/>
          </p:nvPr>
        </p:nvSpPr>
        <p:spPr>
          <a:xfrm>
            <a:off x="4978400" y="2839928"/>
            <a:ext cx="534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2400"/>
              <a:buNone/>
              <a:defRPr b="0" i="0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20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18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18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47"/>
          <p:cNvSpPr txBox="1">
            <a:spLocks noGrp="1"/>
          </p:cNvSpPr>
          <p:nvPr>
            <p:ph type="body" idx="3"/>
          </p:nvPr>
        </p:nvSpPr>
        <p:spPr>
          <a:xfrm>
            <a:off x="4978400" y="3352800"/>
            <a:ext cx="534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2400"/>
              <a:buNone/>
              <a:defRPr b="0" i="0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20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18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18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4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Images">
  <p:cSld name="Title and 3 Images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8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48"/>
          <p:cNvSpPr>
            <a:spLocks noGrp="1"/>
          </p:cNvSpPr>
          <p:nvPr>
            <p:ph type="pic" idx="2"/>
          </p:nvPr>
        </p:nvSpPr>
        <p:spPr>
          <a:xfrm>
            <a:off x="4928245" y="1953118"/>
            <a:ext cx="2335500" cy="2071200"/>
          </a:xfrm>
          <a:prstGeom prst="rect">
            <a:avLst/>
          </a:prstGeom>
          <a:noFill/>
          <a:ln>
            <a:noFill/>
          </a:ln>
        </p:spPr>
      </p:sp>
      <p:sp>
        <p:nvSpPr>
          <p:cNvPr id="346" name="Google Shape;346;p48"/>
          <p:cNvSpPr>
            <a:spLocks noGrp="1"/>
          </p:cNvSpPr>
          <p:nvPr>
            <p:ph type="body" idx="1"/>
          </p:nvPr>
        </p:nvSpPr>
        <p:spPr>
          <a:xfrm>
            <a:off x="4922310" y="4024190"/>
            <a:ext cx="2347500" cy="1365900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914400" rIns="91425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48"/>
          <p:cNvSpPr txBox="1">
            <a:spLocks noGrp="1"/>
          </p:cNvSpPr>
          <p:nvPr>
            <p:ph type="body" idx="3"/>
          </p:nvPr>
        </p:nvSpPr>
        <p:spPr>
          <a:xfrm>
            <a:off x="5088879" y="4244697"/>
            <a:ext cx="20142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p48"/>
          <p:cNvSpPr>
            <a:spLocks noGrp="1"/>
          </p:cNvSpPr>
          <p:nvPr>
            <p:ph type="pic" idx="4"/>
          </p:nvPr>
        </p:nvSpPr>
        <p:spPr>
          <a:xfrm>
            <a:off x="1490460" y="1953118"/>
            <a:ext cx="2335500" cy="2071200"/>
          </a:xfrm>
          <a:prstGeom prst="rect">
            <a:avLst/>
          </a:prstGeom>
          <a:noFill/>
          <a:ln>
            <a:noFill/>
          </a:ln>
        </p:spPr>
      </p:sp>
      <p:sp>
        <p:nvSpPr>
          <p:cNvPr id="349" name="Google Shape;349;p48"/>
          <p:cNvSpPr>
            <a:spLocks noGrp="1"/>
          </p:cNvSpPr>
          <p:nvPr>
            <p:ph type="body" idx="5"/>
          </p:nvPr>
        </p:nvSpPr>
        <p:spPr>
          <a:xfrm>
            <a:off x="1484525" y="4024190"/>
            <a:ext cx="2347500" cy="1365900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914400" rIns="91425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48"/>
          <p:cNvSpPr txBox="1">
            <a:spLocks noGrp="1"/>
          </p:cNvSpPr>
          <p:nvPr>
            <p:ph type="body" idx="6"/>
          </p:nvPr>
        </p:nvSpPr>
        <p:spPr>
          <a:xfrm>
            <a:off x="1651094" y="4244697"/>
            <a:ext cx="20142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48"/>
          <p:cNvSpPr>
            <a:spLocks noGrp="1"/>
          </p:cNvSpPr>
          <p:nvPr>
            <p:ph type="pic" idx="7"/>
          </p:nvPr>
        </p:nvSpPr>
        <p:spPr>
          <a:xfrm>
            <a:off x="8360095" y="1953118"/>
            <a:ext cx="2335500" cy="2071200"/>
          </a:xfrm>
          <a:prstGeom prst="rect">
            <a:avLst/>
          </a:prstGeom>
          <a:noFill/>
          <a:ln>
            <a:noFill/>
          </a:ln>
        </p:spPr>
      </p:sp>
      <p:sp>
        <p:nvSpPr>
          <p:cNvPr id="352" name="Google Shape;352;p48"/>
          <p:cNvSpPr>
            <a:spLocks noGrp="1"/>
          </p:cNvSpPr>
          <p:nvPr>
            <p:ph type="body" idx="8"/>
          </p:nvPr>
        </p:nvSpPr>
        <p:spPr>
          <a:xfrm>
            <a:off x="8354160" y="4024190"/>
            <a:ext cx="2347500" cy="1365900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914400" rIns="91425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48"/>
          <p:cNvSpPr txBox="1">
            <a:spLocks noGrp="1"/>
          </p:cNvSpPr>
          <p:nvPr>
            <p:ph type="body" idx="9"/>
          </p:nvPr>
        </p:nvSpPr>
        <p:spPr>
          <a:xfrm>
            <a:off x="8520729" y="4244697"/>
            <a:ext cx="20142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p4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_Content Right">
  <p:cSld name="Title and Text Left_Content Righ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9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4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49"/>
          <p:cNvSpPr txBox="1">
            <a:spLocks noGrp="1"/>
          </p:cNvSpPr>
          <p:nvPr>
            <p:ph type="body" idx="1"/>
          </p:nvPr>
        </p:nvSpPr>
        <p:spPr>
          <a:xfrm>
            <a:off x="277934" y="1535080"/>
            <a:ext cx="5498400" cy="4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8" name="Google Shape;358;p49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9" name="Google Shape;359;p49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00" cy="621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_Content Right_2">
  <p:cSld name="Title and Text Left_Content Right_2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0"/>
          <p:cNvSpPr/>
          <p:nvPr/>
        </p:nvSpPr>
        <p:spPr>
          <a:xfrm>
            <a:off x="6096000" y="0"/>
            <a:ext cx="6096000" cy="62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50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4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50"/>
          <p:cNvSpPr txBox="1">
            <a:spLocks noGrp="1"/>
          </p:cNvSpPr>
          <p:nvPr>
            <p:ph type="body" idx="1"/>
          </p:nvPr>
        </p:nvSpPr>
        <p:spPr>
          <a:xfrm>
            <a:off x="277934" y="1535080"/>
            <a:ext cx="5498400" cy="4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4" name="Google Shape;364;p50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5" name="Google Shape;365;p5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00" cy="621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_Text Right">
  <p:cSld name="Title and Text Left_Text Righ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1"/>
          <p:cNvSpPr/>
          <p:nvPr/>
        </p:nvSpPr>
        <p:spPr>
          <a:xfrm>
            <a:off x="6096000" y="0"/>
            <a:ext cx="6096000" cy="62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51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54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51"/>
          <p:cNvSpPr txBox="1">
            <a:spLocks noGrp="1"/>
          </p:cNvSpPr>
          <p:nvPr>
            <p:ph type="body" idx="1"/>
          </p:nvPr>
        </p:nvSpPr>
        <p:spPr>
          <a:xfrm>
            <a:off x="277934" y="1535080"/>
            <a:ext cx="5498400" cy="4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0" name="Google Shape;370;p51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1" name="Google Shape;371;p51"/>
          <p:cNvSpPr txBox="1">
            <a:spLocks noGrp="1"/>
          </p:cNvSpPr>
          <p:nvPr>
            <p:ph type="body" idx="2"/>
          </p:nvPr>
        </p:nvSpPr>
        <p:spPr>
          <a:xfrm>
            <a:off x="6429756" y="419100"/>
            <a:ext cx="5495400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Left Multiple_Content Right">
  <p:cSld name="Title and Text Left Multiple_Content Right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2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52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400" cy="3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5" name="Google Shape;375;p52"/>
          <p:cNvSpPr/>
          <p:nvPr/>
        </p:nvSpPr>
        <p:spPr>
          <a:xfrm>
            <a:off x="0" y="6212926"/>
            <a:ext cx="12192000" cy="645000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2" cy="404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7" name="Google Shape;377;p52"/>
          <p:cNvCxnSpPr/>
          <p:nvPr/>
        </p:nvCxnSpPr>
        <p:spPr>
          <a:xfrm>
            <a:off x="406400" y="1476768"/>
            <a:ext cx="7113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8" name="Google Shape;378;p52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00" cy="6217800"/>
          </a:xfrm>
          <a:prstGeom prst="rect">
            <a:avLst/>
          </a:prstGeom>
          <a:noFill/>
          <a:ln>
            <a:noFill/>
          </a:ln>
        </p:spPr>
      </p:sp>
      <p:sp>
        <p:nvSpPr>
          <p:cNvPr id="379" name="Google Shape;379;p52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3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4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Left Multiple_Content Right_2">
  <p:cSld name="Title and Text Left Multiple_Content Right_2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3"/>
          <p:cNvSpPr/>
          <p:nvPr/>
        </p:nvSpPr>
        <p:spPr>
          <a:xfrm>
            <a:off x="6096000" y="0"/>
            <a:ext cx="6096000" cy="62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53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53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400" cy="3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4" name="Google Shape;384;p53"/>
          <p:cNvSpPr/>
          <p:nvPr/>
        </p:nvSpPr>
        <p:spPr>
          <a:xfrm>
            <a:off x="0" y="6212926"/>
            <a:ext cx="12192000" cy="645000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2" cy="404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6" name="Google Shape;386;p53"/>
          <p:cNvCxnSpPr/>
          <p:nvPr/>
        </p:nvCxnSpPr>
        <p:spPr>
          <a:xfrm>
            <a:off x="406400" y="1476768"/>
            <a:ext cx="7113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7" name="Google Shape;387;p53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00" cy="6217800"/>
          </a:xfrm>
          <a:prstGeom prst="rect">
            <a:avLst/>
          </a:prstGeom>
          <a:noFill/>
          <a:ln>
            <a:noFill/>
          </a:ln>
        </p:spPr>
      </p:sp>
      <p:sp>
        <p:nvSpPr>
          <p:cNvPr id="388" name="Google Shape;388;p53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Left Multiple_Text Right">
  <p:cSld name="Title and Text Left Multiple_Text Right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4"/>
          <p:cNvSpPr/>
          <p:nvPr/>
        </p:nvSpPr>
        <p:spPr>
          <a:xfrm>
            <a:off x="6096000" y="0"/>
            <a:ext cx="6096000" cy="62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4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54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400" cy="3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3" name="Google Shape;393;p54"/>
          <p:cNvSpPr/>
          <p:nvPr/>
        </p:nvSpPr>
        <p:spPr>
          <a:xfrm>
            <a:off x="0" y="6212926"/>
            <a:ext cx="12192000" cy="645000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2" cy="404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5" name="Google Shape;395;p54"/>
          <p:cNvCxnSpPr/>
          <p:nvPr/>
        </p:nvCxnSpPr>
        <p:spPr>
          <a:xfrm>
            <a:off x="406400" y="1476768"/>
            <a:ext cx="7113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6" name="Google Shape;396;p54"/>
          <p:cNvSpPr txBox="1">
            <a:spLocks noGrp="1"/>
          </p:cNvSpPr>
          <p:nvPr>
            <p:ph type="body" idx="2"/>
          </p:nvPr>
        </p:nvSpPr>
        <p:spPr>
          <a:xfrm>
            <a:off x="6418522" y="419100"/>
            <a:ext cx="5495400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7" name="Google Shape;397;p5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arge Image">
  <p:cSld name="Title and Large Image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0" name="Google Shape;400;p55"/>
          <p:cNvSpPr>
            <a:spLocks noGrp="1"/>
          </p:cNvSpPr>
          <p:nvPr>
            <p:ph type="pic" idx="2"/>
          </p:nvPr>
        </p:nvSpPr>
        <p:spPr>
          <a:xfrm>
            <a:off x="0" y="1142999"/>
            <a:ext cx="12192000" cy="5084100"/>
          </a:xfrm>
          <a:prstGeom prst="rect">
            <a:avLst/>
          </a:prstGeom>
          <a:noFill/>
          <a:ln>
            <a:noFill/>
          </a:ln>
        </p:spPr>
      </p:sp>
      <p:sp>
        <p:nvSpPr>
          <p:cNvPr id="401" name="Google Shape;401;p55"/>
          <p:cNvSpPr/>
          <p:nvPr/>
        </p:nvSpPr>
        <p:spPr>
          <a:xfrm>
            <a:off x="0" y="-1"/>
            <a:ext cx="12192000" cy="1143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5"/>
          <p:cNvSpPr txBox="1">
            <a:spLocks noGrp="1"/>
          </p:cNvSpPr>
          <p:nvPr>
            <p:ph type="title"/>
          </p:nvPr>
        </p:nvSpPr>
        <p:spPr>
          <a:xfrm>
            <a:off x="277932" y="295773"/>
            <a:ext cx="116475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03" name="Google Shape;403;p55"/>
          <p:cNvCxnSpPr/>
          <p:nvPr/>
        </p:nvCxnSpPr>
        <p:spPr>
          <a:xfrm>
            <a:off x="406400" y="989880"/>
            <a:ext cx="7113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ull Image">
  <p:cSld name="Title and Full Image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6"/>
          <p:cNvSpPr>
            <a:spLocks noGrp="1"/>
          </p:cNvSpPr>
          <p:nvPr>
            <p:ph type="pic" idx="2"/>
          </p:nvPr>
        </p:nvSpPr>
        <p:spPr>
          <a:xfrm>
            <a:off x="0" y="1143000"/>
            <a:ext cx="12192000" cy="5715000"/>
          </a:xfrm>
          <a:prstGeom prst="rect">
            <a:avLst/>
          </a:prstGeom>
          <a:noFill/>
          <a:ln>
            <a:noFill/>
          </a:ln>
        </p:spPr>
      </p:sp>
      <p:sp>
        <p:nvSpPr>
          <p:cNvPr id="406" name="Google Shape;406;p56"/>
          <p:cNvSpPr/>
          <p:nvPr/>
        </p:nvSpPr>
        <p:spPr>
          <a:xfrm>
            <a:off x="0" y="-1"/>
            <a:ext cx="12192000" cy="1143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6"/>
          <p:cNvSpPr txBox="1">
            <a:spLocks noGrp="1"/>
          </p:cNvSpPr>
          <p:nvPr>
            <p:ph type="title"/>
          </p:nvPr>
        </p:nvSpPr>
        <p:spPr>
          <a:xfrm>
            <a:off x="277932" y="295773"/>
            <a:ext cx="116475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08" name="Google Shape;408;p56"/>
          <p:cNvCxnSpPr/>
          <p:nvPr/>
        </p:nvCxnSpPr>
        <p:spPr>
          <a:xfrm>
            <a:off x="406400" y="989880"/>
            <a:ext cx="7113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ow to use colors">
  <p:cSld name="How to use colors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7"/>
          <p:cNvSpPr/>
          <p:nvPr/>
        </p:nvSpPr>
        <p:spPr>
          <a:xfrm>
            <a:off x="6096000" y="0"/>
            <a:ext cx="6096000" cy="62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7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57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400" cy="3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13" name="Google Shape;413;p57"/>
          <p:cNvSpPr/>
          <p:nvPr/>
        </p:nvSpPr>
        <p:spPr>
          <a:xfrm>
            <a:off x="0" y="6212926"/>
            <a:ext cx="12192000" cy="645000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2" cy="404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57"/>
          <p:cNvCxnSpPr/>
          <p:nvPr/>
        </p:nvCxnSpPr>
        <p:spPr>
          <a:xfrm>
            <a:off x="406400" y="1476768"/>
            <a:ext cx="7113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16" name="Google Shape;416;p57"/>
          <p:cNvGrpSpPr/>
          <p:nvPr/>
        </p:nvGrpSpPr>
        <p:grpSpPr>
          <a:xfrm>
            <a:off x="6971959" y="785112"/>
            <a:ext cx="4340605" cy="868200"/>
            <a:chOff x="382104" y="3327719"/>
            <a:chExt cx="4340605" cy="868200"/>
          </a:xfrm>
        </p:grpSpPr>
        <p:sp>
          <p:nvSpPr>
            <p:cNvPr id="417" name="Google Shape;417;p57"/>
            <p:cNvSpPr/>
            <p:nvPr/>
          </p:nvSpPr>
          <p:spPr>
            <a:xfrm>
              <a:off x="382105" y="3327719"/>
              <a:ext cx="868200" cy="868200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57"/>
            <p:cNvSpPr/>
            <p:nvPr/>
          </p:nvSpPr>
          <p:spPr>
            <a:xfrm>
              <a:off x="1250206" y="3327719"/>
              <a:ext cx="868200" cy="868200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57"/>
            <p:cNvSpPr/>
            <p:nvPr/>
          </p:nvSpPr>
          <p:spPr>
            <a:xfrm>
              <a:off x="2118307" y="3327719"/>
              <a:ext cx="868200" cy="868200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57"/>
            <p:cNvSpPr/>
            <p:nvPr/>
          </p:nvSpPr>
          <p:spPr>
            <a:xfrm>
              <a:off x="2986408" y="3327719"/>
              <a:ext cx="868200" cy="868200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57"/>
            <p:cNvSpPr/>
            <p:nvPr/>
          </p:nvSpPr>
          <p:spPr>
            <a:xfrm>
              <a:off x="3854509" y="3327719"/>
              <a:ext cx="868200" cy="86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57"/>
            <p:cNvSpPr txBox="1"/>
            <p:nvPr/>
          </p:nvSpPr>
          <p:spPr>
            <a:xfrm>
              <a:off x="382104" y="3415147"/>
              <a:ext cx="868200" cy="6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57"/>
            <p:cNvSpPr txBox="1"/>
            <p:nvPr/>
          </p:nvSpPr>
          <p:spPr>
            <a:xfrm>
              <a:off x="1250206" y="3415147"/>
              <a:ext cx="868200" cy="6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57"/>
            <p:cNvSpPr txBox="1"/>
            <p:nvPr/>
          </p:nvSpPr>
          <p:spPr>
            <a:xfrm>
              <a:off x="2106732" y="3415147"/>
              <a:ext cx="868200" cy="6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57"/>
            <p:cNvSpPr txBox="1"/>
            <p:nvPr/>
          </p:nvSpPr>
          <p:spPr>
            <a:xfrm>
              <a:off x="2974833" y="3415147"/>
              <a:ext cx="868200" cy="6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57"/>
            <p:cNvSpPr txBox="1"/>
            <p:nvPr/>
          </p:nvSpPr>
          <p:spPr>
            <a:xfrm>
              <a:off x="3854509" y="3415147"/>
              <a:ext cx="868200" cy="6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57"/>
          <p:cNvGrpSpPr/>
          <p:nvPr/>
        </p:nvGrpSpPr>
        <p:grpSpPr>
          <a:xfrm>
            <a:off x="6971959" y="1900356"/>
            <a:ext cx="4340605" cy="868200"/>
            <a:chOff x="6794478" y="3327719"/>
            <a:chExt cx="4340605" cy="868200"/>
          </a:xfrm>
        </p:grpSpPr>
        <p:sp>
          <p:nvSpPr>
            <p:cNvPr id="428" name="Google Shape;428;p57"/>
            <p:cNvSpPr/>
            <p:nvPr/>
          </p:nvSpPr>
          <p:spPr>
            <a:xfrm>
              <a:off x="6794479" y="3327719"/>
              <a:ext cx="868200" cy="868200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57"/>
            <p:cNvSpPr/>
            <p:nvPr/>
          </p:nvSpPr>
          <p:spPr>
            <a:xfrm>
              <a:off x="7662580" y="3327719"/>
              <a:ext cx="868200" cy="868200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57"/>
            <p:cNvSpPr/>
            <p:nvPr/>
          </p:nvSpPr>
          <p:spPr>
            <a:xfrm>
              <a:off x="8530681" y="3327719"/>
              <a:ext cx="868200" cy="868200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57"/>
            <p:cNvSpPr/>
            <p:nvPr/>
          </p:nvSpPr>
          <p:spPr>
            <a:xfrm>
              <a:off x="9398782" y="3327719"/>
              <a:ext cx="868200" cy="868200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57"/>
            <p:cNvSpPr/>
            <p:nvPr/>
          </p:nvSpPr>
          <p:spPr>
            <a:xfrm>
              <a:off x="10266883" y="3327719"/>
              <a:ext cx="868200" cy="868200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57"/>
            <p:cNvSpPr txBox="1"/>
            <p:nvPr/>
          </p:nvSpPr>
          <p:spPr>
            <a:xfrm>
              <a:off x="6794478" y="3415147"/>
              <a:ext cx="868200" cy="6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57"/>
            <p:cNvSpPr txBox="1"/>
            <p:nvPr/>
          </p:nvSpPr>
          <p:spPr>
            <a:xfrm>
              <a:off x="7662580" y="3415147"/>
              <a:ext cx="868200" cy="6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57"/>
            <p:cNvSpPr txBox="1"/>
            <p:nvPr/>
          </p:nvSpPr>
          <p:spPr>
            <a:xfrm>
              <a:off x="8519106" y="3415147"/>
              <a:ext cx="868200" cy="6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57"/>
            <p:cNvSpPr txBox="1"/>
            <p:nvPr/>
          </p:nvSpPr>
          <p:spPr>
            <a:xfrm>
              <a:off x="9387207" y="3415147"/>
              <a:ext cx="868200" cy="6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57"/>
            <p:cNvSpPr txBox="1"/>
            <p:nvPr/>
          </p:nvSpPr>
          <p:spPr>
            <a:xfrm>
              <a:off x="10266883" y="3415147"/>
              <a:ext cx="868200" cy="6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8" name="Google Shape;438;p57"/>
          <p:cNvSpPr txBox="1"/>
          <p:nvPr/>
        </p:nvSpPr>
        <p:spPr>
          <a:xfrm>
            <a:off x="6971959" y="3097411"/>
            <a:ext cx="43404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Minimum font size -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18pt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 weight -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Bold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(when used on background colors, for best accessibility).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Dark Gray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#333333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color on Accent 1 and Accent 2.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White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#FFFFFF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color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Accent 3, Accent 4, and Accent 5.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5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8"/>
          <p:cNvSpPr txBox="1">
            <a:spLocks noGrp="1"/>
          </p:cNvSpPr>
          <p:nvPr>
            <p:ph type="title"/>
          </p:nvPr>
        </p:nvSpPr>
        <p:spPr>
          <a:xfrm>
            <a:off x="609600" y="1036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58"/>
          <p:cNvSpPr txBox="1">
            <a:spLocks noGrp="1"/>
          </p:cNvSpPr>
          <p:nvPr>
            <p:ph type="body" idx="1"/>
          </p:nvPr>
        </p:nvSpPr>
        <p:spPr>
          <a:xfrm>
            <a:off x="609600" y="2362200"/>
            <a:ext cx="109728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" name="Google Shape;443;p58"/>
          <p:cNvSpPr txBox="1">
            <a:spLocks noGrp="1"/>
          </p:cNvSpPr>
          <p:nvPr>
            <p:ph type="sldNum" idx="12"/>
          </p:nvPr>
        </p:nvSpPr>
        <p:spPr>
          <a:xfrm>
            <a:off x="8839200" y="6096000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9"/>
          <p:cNvSpPr txBox="1">
            <a:spLocks noGrp="1"/>
          </p:cNvSpPr>
          <p:nvPr>
            <p:ph type="title"/>
          </p:nvPr>
        </p:nvSpPr>
        <p:spPr>
          <a:xfrm>
            <a:off x="609600" y="1036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59"/>
          <p:cNvSpPr txBox="1">
            <a:spLocks noGrp="1"/>
          </p:cNvSpPr>
          <p:nvPr>
            <p:ph type="body" idx="1"/>
          </p:nvPr>
        </p:nvSpPr>
        <p:spPr>
          <a:xfrm>
            <a:off x="609600" y="2362200"/>
            <a:ext cx="53847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447" name="Google Shape;447;p59"/>
          <p:cNvSpPr txBox="1">
            <a:spLocks noGrp="1"/>
          </p:cNvSpPr>
          <p:nvPr>
            <p:ph type="body" idx="2"/>
          </p:nvPr>
        </p:nvSpPr>
        <p:spPr>
          <a:xfrm>
            <a:off x="6197600" y="2362200"/>
            <a:ext cx="53847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448" name="Google Shape;448;p59"/>
          <p:cNvSpPr txBox="1">
            <a:spLocks noGrp="1"/>
          </p:cNvSpPr>
          <p:nvPr>
            <p:ph type="sldNum" idx="12"/>
          </p:nvPr>
        </p:nvSpPr>
        <p:spPr>
          <a:xfrm>
            <a:off x="8839200" y="6096000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pacer Slide 1">
  <p:cSld name="Spacer Slide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0"/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74000">
                <a:srgbClr val="004165"/>
              </a:gs>
              <a:gs pos="100000">
                <a:srgbClr val="00416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60"/>
          <p:cNvSpPr/>
          <p:nvPr/>
        </p:nvSpPr>
        <p:spPr>
          <a:xfrm>
            <a:off x="0" y="6212926"/>
            <a:ext cx="12192000" cy="64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430" y="6410997"/>
            <a:ext cx="1607819" cy="248927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60"/>
          <p:cNvSpPr txBox="1">
            <a:spLocks noGrp="1"/>
          </p:cNvSpPr>
          <p:nvPr>
            <p:ph type="ctrTitle"/>
          </p:nvPr>
        </p:nvSpPr>
        <p:spPr>
          <a:xfrm>
            <a:off x="1524000" y="2359916"/>
            <a:ext cx="91440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5400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60"/>
          <p:cNvSpPr txBox="1">
            <a:spLocks noGrp="1"/>
          </p:cNvSpPr>
          <p:nvPr>
            <p:ph type="subTitle" idx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ntent">
  <p:cSld name="Title and Three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8"/>
          <p:cNvSpPr>
            <a:spLocks noGrp="1"/>
          </p:cNvSpPr>
          <p:nvPr>
            <p:ph type="body" idx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12700" dir="5400000" algn="tl" rotWithShape="0">
              <a:srgbClr val="000000">
                <a:alpha val="34509"/>
              </a:srgbClr>
            </a:outerShdw>
          </a:effectLst>
        </p:spPr>
        <p:txBody>
          <a:bodyPr spcFirstLastPara="1" wrap="square" lIns="365750" tIns="822950" rIns="365750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>
            <a:spLocks noGrp="1"/>
          </p:cNvSpPr>
          <p:nvPr>
            <p:ph type="body" idx="2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12700" dir="5400000" algn="tl" rotWithShape="0">
              <a:srgbClr val="000000">
                <a:alpha val="34509"/>
              </a:srgbClr>
            </a:outerShdw>
          </a:effectLst>
        </p:spPr>
        <p:txBody>
          <a:bodyPr spcFirstLastPara="1" wrap="square" lIns="365750" tIns="822950" rIns="365750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>
            <a:spLocks noGrp="1"/>
          </p:cNvSpPr>
          <p:nvPr>
            <p:ph type="body" idx="3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12700" dir="5400000" algn="tl" rotWithShape="0">
              <a:srgbClr val="000000">
                <a:alpha val="34509"/>
              </a:srgbClr>
            </a:outerShdw>
          </a:effectLst>
        </p:spPr>
        <p:txBody>
          <a:bodyPr spcFirstLastPara="1" wrap="square" lIns="365750" tIns="822950" rIns="365750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5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6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Images">
  <p:cSld name="Title and 3 Image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>
            <a:spLocks noGrp="1"/>
          </p:cNvSpPr>
          <p:nvPr>
            <p:ph type="pic" idx="2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9"/>
          <p:cNvSpPr>
            <a:spLocks noGrp="1"/>
          </p:cNvSpPr>
          <p:nvPr>
            <p:ph type="body" idx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ln>
            <a:noFill/>
          </a:ln>
          <a:effectLst>
            <a:outerShdw blurRad="38100" dist="12700" dir="5400000" algn="tl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914400" rIns="91425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3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>
            <a:spLocks noGrp="1"/>
          </p:cNvSpPr>
          <p:nvPr>
            <p:ph type="pic" idx="4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9"/>
          <p:cNvSpPr>
            <a:spLocks noGrp="1"/>
          </p:cNvSpPr>
          <p:nvPr>
            <p:ph type="body" idx="5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ln>
            <a:noFill/>
          </a:ln>
          <a:effectLst>
            <a:outerShdw blurRad="38100" dist="12700" dir="5400000" algn="tl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914400" rIns="91425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1800"/>
              <a:buFont typeface="Arial"/>
              <a:buNone/>
              <a:defRPr sz="1800">
                <a:solidFill>
                  <a:srgbClr val="F5F5F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6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>
            <a:spLocks noGrp="1"/>
          </p:cNvSpPr>
          <p:nvPr>
            <p:ph type="pic" idx="7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9"/>
          <p:cNvSpPr>
            <a:spLocks noGrp="1"/>
          </p:cNvSpPr>
          <p:nvPr>
            <p:ph type="body" idx="8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ln>
            <a:noFill/>
          </a:ln>
          <a:effectLst>
            <a:outerShdw blurRad="38100" dist="12700" dir="5400000" algn="tl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914400" rIns="91425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9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and Text">
  <p:cSld name="Image and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 rot="10800000">
            <a:off x="-2" y="0"/>
            <a:ext cx="12192001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0"/>
          <p:cNvSpPr/>
          <p:nvPr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0"/>
          <p:cNvSpPr/>
          <p:nvPr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b="0" i="0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b="1" i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b="1" i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b="1" i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3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b="0" i="0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b="1" i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b="1" i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b="1" i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430" y="6410997"/>
            <a:ext cx="1607820" cy="248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 rot="10800000">
            <a:off x="-2" y="0"/>
            <a:ext cx="12192001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EEE9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406400" y="989880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92430" y="6410997"/>
            <a:ext cx="1607820" cy="24892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8" descr="Toastmasters International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3" name="Google Shape;133;p18"/>
          <p:cNvCxnSpPr/>
          <p:nvPr/>
        </p:nvCxnSpPr>
        <p:spPr>
          <a:xfrm>
            <a:off x="406400" y="989880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9"/>
          <p:cNvSpPr/>
          <p:nvPr/>
        </p:nvSpPr>
        <p:spPr>
          <a:xfrm>
            <a:off x="0" y="6212926"/>
            <a:ext cx="12192000" cy="645000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39" descr="Toastmasters International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313559" y="6316627"/>
            <a:ext cx="1773872" cy="40484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9"/>
          <p:cNvSpPr txBox="1">
            <a:spLocks noGrp="1"/>
          </p:cNvSpPr>
          <p:nvPr>
            <p:ph type="body" idx="1"/>
          </p:nvPr>
        </p:nvSpPr>
        <p:spPr>
          <a:xfrm>
            <a:off x="272316" y="1598532"/>
            <a:ext cx="11647500" cy="4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2" name="Google Shape;292;p39"/>
          <p:cNvSpPr txBox="1">
            <a:spLocks noGrp="1"/>
          </p:cNvSpPr>
          <p:nvPr>
            <p:ph type="title"/>
          </p:nvPr>
        </p:nvSpPr>
        <p:spPr>
          <a:xfrm>
            <a:off x="277932" y="295773"/>
            <a:ext cx="116475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3" name="Google Shape;293;p39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94" name="Google Shape;294;p39"/>
          <p:cNvCxnSpPr/>
          <p:nvPr/>
        </p:nvCxnSpPr>
        <p:spPr>
          <a:xfrm>
            <a:off x="406400" y="989880"/>
            <a:ext cx="7113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cdn.toastmasters.org/medias/files/department-documents/speech-contests-documents/1171speechcontestrulebook2024-2025/1171-speech-contest-rulebook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d4tm.org/speech-contests/contest-schedul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s://ccdn.toastmasters.org/medias/files/department-documents/speech-contests-documents/1170-judges-certification-of-eligiblity-and-code-of-ethics.pdf" TargetMode="External"/><Relationship Id="rId4" Type="http://schemas.openxmlformats.org/officeDocument/2006/relationships/hyperlink" Target="https://ccdn.toastmasters.org/medias/dcd-items/1183speakerscertificationeligibilityandoriginalityff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www.toastmasters.org/resources/speech-contests" TargetMode="External"/><Relationship Id="rId7" Type="http://schemas.openxmlformats.org/officeDocument/2006/relationships/hyperlink" Target="https://www.toastmasters.org/Resources/Table%20Topics%20Speech%20Contest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toastmasters.org/resources/international-speech-contest-kit" TargetMode="External"/><Relationship Id="rId5" Type="http://schemas.openxmlformats.org/officeDocument/2006/relationships/hyperlink" Target="https://ccdn.toastmasters.org/medias/files/department-documents/speech-contests-documents/479-online-speech-contest-best-practices.pdf" TargetMode="External"/><Relationship Id="rId4" Type="http://schemas.openxmlformats.org/officeDocument/2006/relationships/hyperlink" Target="https://ccdn.toastmasters.org/medias/files/department-documents/speech-contests-documents/1171speechcontestrulebook2024-2025/1171-speech-contest-rulebook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4tm.org/speech-contests/contest-resources" TargetMode="External"/><Relationship Id="rId7" Type="http://schemas.openxmlformats.org/officeDocument/2006/relationships/hyperlink" Target="https://district1toastmasters.org/wp-content/uploads/2016/04/Toastmasters-Speech-Cotest-Chair-Planning-Action-Doc.pdf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youtube.com/playlist?list=PLa32-lNeTFhN_is9Ap0fZwP8wTwxNbHlz" TargetMode="External"/><Relationship Id="rId5" Type="http://schemas.openxmlformats.org/officeDocument/2006/relationships/hyperlink" Target="https://www.youtube.com/watch?v=QFX_Ys1kXbo" TargetMode="External"/><Relationship Id="rId4" Type="http://schemas.openxmlformats.org/officeDocument/2006/relationships/hyperlink" Target="https://district31.org/contests/contest-resources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cdn.toastmasters.org/medias/files/department-documents/speech-contests-documents/1171speechcontestrulebook2024-2025/1171-speech-contest-rulebook.pdf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1"/>
          <p:cNvSpPr txBox="1">
            <a:spLocks noGrp="1"/>
          </p:cNvSpPr>
          <p:nvPr>
            <p:ph type="ctrTitle"/>
          </p:nvPr>
        </p:nvSpPr>
        <p:spPr>
          <a:xfrm>
            <a:off x="323850" y="2448850"/>
            <a:ext cx="11544300" cy="23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4500"/>
              <a:buNone/>
            </a:pPr>
            <a:r>
              <a:rPr lang="en-US" sz="4900"/>
              <a:t>District 43</a:t>
            </a:r>
            <a:endParaRPr sz="49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E9F"/>
              </a:buClr>
              <a:buSzPts val="4500"/>
              <a:buNone/>
            </a:pPr>
            <a:r>
              <a:rPr lang="en-US" sz="4400"/>
              <a:t>Speech Contest Training</a:t>
            </a:r>
            <a:r>
              <a:rPr lang="en-US" sz="4600"/>
              <a:t> </a:t>
            </a:r>
            <a:endParaRPr sz="4600"/>
          </a:p>
        </p:txBody>
      </p:sp>
      <p:sp>
        <p:nvSpPr>
          <p:cNvPr id="461" name="Google Shape;461;p61"/>
          <p:cNvSpPr txBox="1">
            <a:spLocks noGrp="1"/>
          </p:cNvSpPr>
          <p:nvPr>
            <p:ph type="subTitle" idx="1"/>
          </p:nvPr>
        </p:nvSpPr>
        <p:spPr>
          <a:xfrm>
            <a:off x="323850" y="4969700"/>
            <a:ext cx="110937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700"/>
              <a:t>Mastering the Basics: </a:t>
            </a:r>
            <a:endParaRPr sz="37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700"/>
              <a:t>Toastmasters Contest Overview &amp; Preparation </a:t>
            </a:r>
            <a:endParaRPr sz="3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0"/>
          <p:cNvSpPr txBox="1">
            <a:spLocks noGrp="1"/>
          </p:cNvSpPr>
          <p:nvPr>
            <p:ph type="body" idx="1"/>
          </p:nvPr>
        </p:nvSpPr>
        <p:spPr>
          <a:xfrm>
            <a:off x="266700" y="1188725"/>
            <a:ext cx="11745900" cy="4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u="sng" dirty="0">
                <a:solidFill>
                  <a:srgbClr val="000000"/>
                </a:solidFill>
              </a:rPr>
              <a:t>VPEs Speech Contest Expectations </a:t>
            </a:r>
            <a:endParaRPr sz="2700" b="1" u="sng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u="sng" dirty="0">
              <a:solidFill>
                <a:srgbClr val="000000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 dirty="0">
                <a:highlight>
                  <a:srgbClr val="FFF2CC"/>
                </a:highlight>
              </a:rPr>
              <a:t>NOTE: </a:t>
            </a:r>
            <a:r>
              <a:rPr lang="en-US" sz="2600" dirty="0">
                <a:highlight>
                  <a:srgbClr val="FFF2CC"/>
                </a:highlight>
              </a:rPr>
              <a:t>While club contests are encouraged, they are </a:t>
            </a:r>
            <a:r>
              <a:rPr lang="en-US" sz="2600" b="1" dirty="0">
                <a:solidFill>
                  <a:srgbClr val="800000"/>
                </a:solidFill>
                <a:highlight>
                  <a:srgbClr val="FFF2CC"/>
                </a:highlight>
              </a:rPr>
              <a:t>not </a:t>
            </a:r>
            <a:r>
              <a:rPr lang="en-US" sz="2600" dirty="0">
                <a:highlight>
                  <a:srgbClr val="FFF2CC"/>
                </a:highlight>
              </a:rPr>
              <a:t>mandatory for clubs.</a:t>
            </a:r>
            <a:endParaRPr sz="2600" dirty="0">
              <a:highlight>
                <a:srgbClr val="FFF2CC"/>
              </a:highlight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-US" sz="2600" b="1" dirty="0">
                <a:highlight>
                  <a:srgbClr val="FFF2CC"/>
                </a:highlight>
              </a:rPr>
              <a:t>Contestants may only be nominated at club level.</a:t>
            </a:r>
            <a:endParaRPr sz="2600" b="1" dirty="0">
              <a:highlight>
                <a:srgbClr val="FFF2CC"/>
              </a:highlight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highlight>
                <a:srgbClr val="FFF2CC"/>
              </a:highlight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 dirty="0">
                <a:solidFill>
                  <a:srgbClr val="000000"/>
                </a:solidFill>
              </a:rPr>
              <a:t>Vice Presidents of Education (VPEs) play a vital role in the speech contest process by organizing and supporting members in their preparation. 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 dirty="0">
                <a:solidFill>
                  <a:srgbClr val="000000"/>
                </a:solidFill>
              </a:rPr>
              <a:t>They ensure contestants understand contest rules, coordinate practice opportunities, and foster a supportive environment that encourages participation and growth. 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 dirty="0">
                <a:solidFill>
                  <a:srgbClr val="000000"/>
                </a:solidFill>
              </a:rPr>
              <a:t>VPEs are key in motivating and guiding members through the contest journey, helping them gain confidence and polish their skills for success.</a:t>
            </a:r>
            <a:endParaRPr sz="2000" b="1" dirty="0">
              <a:highlight>
                <a:srgbClr val="FFF2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</p:txBody>
      </p:sp>
      <p:sp>
        <p:nvSpPr>
          <p:cNvPr id="523" name="Google Shape;523;p70"/>
          <p:cNvSpPr txBox="1"/>
          <p:nvPr/>
        </p:nvSpPr>
        <p:spPr>
          <a:xfrm>
            <a:off x="11277600" y="6172200"/>
            <a:ext cx="60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524" name="Google Shape;524;p70"/>
          <p:cNvSpPr txBox="1"/>
          <p:nvPr/>
        </p:nvSpPr>
        <p:spPr>
          <a:xfrm>
            <a:off x="186950" y="419100"/>
            <a:ext cx="117459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3"/>
                </a:solidFill>
              </a:rPr>
              <a:t>District 43 Contest Information - VPEs Expectations </a:t>
            </a:r>
            <a:endParaRPr sz="3600" b="1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1"/>
          <p:cNvSpPr txBox="1"/>
          <p:nvPr/>
        </p:nvSpPr>
        <p:spPr>
          <a:xfrm>
            <a:off x="11277600" y="6172200"/>
            <a:ext cx="60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30" name="Google Shape;530;p71"/>
          <p:cNvSpPr txBox="1">
            <a:spLocks noGrp="1"/>
          </p:cNvSpPr>
          <p:nvPr>
            <p:ph type="body" idx="1"/>
          </p:nvPr>
        </p:nvSpPr>
        <p:spPr>
          <a:xfrm>
            <a:off x="147150" y="1086625"/>
            <a:ext cx="11897700" cy="5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u="sng"/>
              <a:t>Contest Chair by Level </a:t>
            </a:r>
            <a:endParaRPr sz="33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Club 			VP Education </a:t>
            </a:r>
            <a:endParaRPr sz="2400"/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Area			Area Director </a:t>
            </a:r>
            <a:endParaRPr sz="2400"/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Division 		Division Director </a:t>
            </a:r>
            <a:endParaRPr sz="24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400"/>
              <a:t>District</a:t>
            </a:r>
            <a:r>
              <a:rPr lang="en-US"/>
              <a:t> 		</a:t>
            </a:r>
            <a:r>
              <a:rPr lang="en-US" sz="2400"/>
              <a:t>Program Quality Director or Appointed </a:t>
            </a:r>
            <a:endParaRPr sz="240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Note: </a:t>
            </a:r>
            <a:r>
              <a:rPr lang="en-US" sz="2400"/>
              <a:t>Area and Division Directors can </a:t>
            </a:r>
            <a:r>
              <a:rPr lang="en-US" sz="2400" b="1"/>
              <a:t>appoint a Contest Chair </a:t>
            </a:r>
            <a:r>
              <a:rPr lang="en-US" sz="2400"/>
              <a:t>if they meet the </a:t>
            </a:r>
            <a:r>
              <a:rPr lang="en-US" sz="2400" b="1"/>
              <a:t>eligibility requirements</a:t>
            </a:r>
            <a:r>
              <a:rPr lang="en-US" sz="2400"/>
              <a:t> within the Speech Contest Rulebook.</a:t>
            </a:r>
            <a:r>
              <a:rPr lang="en-US" sz="2400" b="1"/>
              <a:t> Ultimately,</a:t>
            </a:r>
            <a:r>
              <a:rPr lang="en-US" sz="2400"/>
              <a:t> it is the responsibility of the </a:t>
            </a:r>
            <a:r>
              <a:rPr lang="en-US" sz="2400" b="1"/>
              <a:t>District Leader </a:t>
            </a:r>
            <a:r>
              <a:rPr lang="en-US" sz="2400"/>
              <a:t>to ensure the successful execution of the contests.</a:t>
            </a:r>
            <a:r>
              <a:rPr lang="en-US"/>
              <a:t> </a:t>
            </a:r>
            <a:endParaRPr/>
          </a:p>
        </p:txBody>
      </p:sp>
      <p:sp>
        <p:nvSpPr>
          <p:cNvPr id="531" name="Google Shape;531;p71"/>
          <p:cNvSpPr txBox="1"/>
          <p:nvPr/>
        </p:nvSpPr>
        <p:spPr>
          <a:xfrm>
            <a:off x="266700" y="313125"/>
            <a:ext cx="100086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3"/>
                </a:solidFill>
              </a:rPr>
              <a:t>District 43 Contest Information </a:t>
            </a:r>
            <a:endParaRPr sz="3600" b="1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2"/>
          <p:cNvSpPr txBox="1">
            <a:spLocks noGrp="1"/>
          </p:cNvSpPr>
          <p:nvPr>
            <p:ph type="body" idx="1"/>
          </p:nvPr>
        </p:nvSpPr>
        <p:spPr>
          <a:xfrm>
            <a:off x="6940160" y="4227740"/>
            <a:ext cx="2347500" cy="1365900"/>
          </a:xfrm>
          <a:prstGeom prst="rect">
            <a:avLst/>
          </a:prstGeom>
        </p:spPr>
        <p:txBody>
          <a:bodyPr spcFirstLastPara="1" wrap="square" lIns="91425" tIns="914400" rIns="91425" bIns="365750" anchor="t" anchorCtr="0">
            <a:normAutofit fontScale="4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2"/>
          <p:cNvSpPr txBox="1">
            <a:spLocks noGrp="1"/>
          </p:cNvSpPr>
          <p:nvPr>
            <p:ph type="body" idx="3"/>
          </p:nvPr>
        </p:nvSpPr>
        <p:spPr>
          <a:xfrm>
            <a:off x="6952141" y="4572497"/>
            <a:ext cx="2014200" cy="5319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2023 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Jocelyn Tyson           (South Jersey) </a:t>
            </a:r>
            <a:endParaRPr/>
          </a:p>
        </p:txBody>
      </p:sp>
      <p:sp>
        <p:nvSpPr>
          <p:cNvPr id="539" name="Google Shape;539;p72"/>
          <p:cNvSpPr>
            <a:spLocks noGrp="1"/>
          </p:cNvSpPr>
          <p:nvPr>
            <p:ph type="body" idx="5"/>
          </p:nvPr>
        </p:nvSpPr>
        <p:spPr>
          <a:xfrm>
            <a:off x="4225925" y="4227740"/>
            <a:ext cx="2347500" cy="1365900"/>
          </a:xfrm>
          <a:prstGeom prst="roundRect">
            <a:avLst>
              <a:gd name="adj" fmla="val 16667"/>
            </a:avLst>
          </a:prstGeom>
        </p:spPr>
        <p:txBody>
          <a:bodyPr spcFirstLastPara="1" wrap="square" lIns="91425" tIns="914400" rIns="91425" bIns="365750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2"/>
          <p:cNvSpPr txBox="1">
            <a:spLocks noGrp="1"/>
          </p:cNvSpPr>
          <p:nvPr>
            <p:ph type="body" idx="6"/>
          </p:nvPr>
        </p:nvSpPr>
        <p:spPr>
          <a:xfrm>
            <a:off x="4173250" y="4286900"/>
            <a:ext cx="2257500" cy="8175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2024                   Luisa Montalvo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(Texas) </a:t>
            </a:r>
            <a:endParaRPr/>
          </a:p>
        </p:txBody>
      </p:sp>
      <p:sp>
        <p:nvSpPr>
          <p:cNvPr id="541" name="Google Shape;541;p72"/>
          <p:cNvSpPr>
            <a:spLocks noGrp="1"/>
          </p:cNvSpPr>
          <p:nvPr>
            <p:ph type="body" idx="8"/>
          </p:nvPr>
        </p:nvSpPr>
        <p:spPr>
          <a:xfrm>
            <a:off x="9487760" y="4227740"/>
            <a:ext cx="2347500" cy="1365900"/>
          </a:xfrm>
          <a:prstGeom prst="roundRect">
            <a:avLst>
              <a:gd name="adj" fmla="val 16667"/>
            </a:avLst>
          </a:prstGeom>
        </p:spPr>
        <p:txBody>
          <a:bodyPr spcFirstLastPara="1" wrap="square" lIns="91425" tIns="914400" rIns="91425" bIns="365750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2"/>
          <p:cNvSpPr txBox="1">
            <a:spLocks noGrp="1"/>
          </p:cNvSpPr>
          <p:nvPr>
            <p:ph type="body" idx="9"/>
          </p:nvPr>
        </p:nvSpPr>
        <p:spPr>
          <a:xfrm>
            <a:off x="9654404" y="4572497"/>
            <a:ext cx="2014200" cy="5319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2022 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Cyril Junior Dim   (Poland) </a:t>
            </a:r>
            <a:endParaRPr/>
          </a:p>
        </p:txBody>
      </p:sp>
      <p:pic>
        <p:nvPicPr>
          <p:cNvPr id="543" name="Google Shape;543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925" y="1465688"/>
            <a:ext cx="2335501" cy="24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1963" y="1465700"/>
            <a:ext cx="2335500" cy="241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12000" y="1465688"/>
            <a:ext cx="2299000" cy="24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72"/>
          <p:cNvSpPr txBox="1">
            <a:spLocks noGrp="1"/>
          </p:cNvSpPr>
          <p:nvPr>
            <p:ph type="body" idx="1"/>
          </p:nvPr>
        </p:nvSpPr>
        <p:spPr>
          <a:xfrm>
            <a:off x="128350" y="1744200"/>
            <a:ext cx="4044900" cy="3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u="sng"/>
              <a:t>2025 Speech Contests</a:t>
            </a:r>
            <a:r>
              <a:rPr lang="en-US" sz="2700" b="1"/>
              <a:t> </a:t>
            </a:r>
            <a:endParaRPr sz="2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1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b="1"/>
              <a:t>International Speech 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b="1"/>
              <a:t>Table Topics </a:t>
            </a:r>
            <a:endParaRPr sz="2700" b="1"/>
          </a:p>
          <a:p>
            <a:pPr marL="3429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72"/>
          <p:cNvSpPr txBox="1"/>
          <p:nvPr/>
        </p:nvSpPr>
        <p:spPr>
          <a:xfrm>
            <a:off x="266700" y="234850"/>
            <a:ext cx="10008600" cy="1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3"/>
                </a:solidFill>
              </a:rPr>
              <a:t>District 43 Contest Information </a:t>
            </a:r>
            <a:endParaRPr sz="3600" b="1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3"/>
          <p:cNvSpPr txBox="1">
            <a:spLocks noGrp="1"/>
          </p:cNvSpPr>
          <p:nvPr>
            <p:ph type="body" idx="1"/>
          </p:nvPr>
        </p:nvSpPr>
        <p:spPr>
          <a:xfrm>
            <a:off x="266700" y="1188725"/>
            <a:ext cx="11620500" cy="48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/>
              <a:t>District 43: Speech Contest Season 2024-2025</a:t>
            </a:r>
            <a:endParaRPr sz="3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401637" lvl="0" indent="-401637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b="1"/>
              <a:t>Club Contests</a:t>
            </a:r>
            <a:endParaRPr b="1"/>
          </a:p>
          <a:p>
            <a:pPr marL="801687" lvl="1" indent="-401637" algn="l" rtl="0">
              <a:spcBef>
                <a:spcPts val="560"/>
              </a:spcBef>
              <a:spcAft>
                <a:spcPts val="0"/>
              </a:spcAft>
              <a:buClr>
                <a:srgbClr val="800000"/>
              </a:buClr>
              <a:buSzPts val="2800"/>
              <a:buChar char="•"/>
            </a:pPr>
            <a:r>
              <a:rPr lang="en-US" b="1">
                <a:solidFill>
                  <a:srgbClr val="800000"/>
                </a:solidFill>
              </a:rPr>
              <a:t>Conducted by January 21, 2025 (In Person on Online) </a:t>
            </a:r>
            <a:endParaRPr b="1">
              <a:solidFill>
                <a:srgbClr val="800000"/>
              </a:solidFill>
            </a:endParaRPr>
          </a:p>
          <a:p>
            <a:pPr marL="401637" lvl="0" indent="-401637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b="1"/>
              <a:t>Area Contests</a:t>
            </a:r>
            <a:endParaRPr b="1"/>
          </a:p>
          <a:p>
            <a:pPr marL="801687" lvl="1" indent="-401637" algn="l" rtl="0">
              <a:spcBef>
                <a:spcPts val="560"/>
              </a:spcBef>
              <a:spcAft>
                <a:spcPts val="0"/>
              </a:spcAft>
              <a:buClr>
                <a:srgbClr val="800000"/>
              </a:buClr>
              <a:buSzPts val="2800"/>
              <a:buChar char="•"/>
            </a:pPr>
            <a:r>
              <a:rPr lang="en-US" b="1">
                <a:solidFill>
                  <a:srgbClr val="800000"/>
                </a:solidFill>
              </a:rPr>
              <a:t>Conducted by February 21, 2025 (In Person) </a:t>
            </a:r>
            <a:endParaRPr b="1">
              <a:solidFill>
                <a:srgbClr val="800000"/>
              </a:solidFill>
            </a:endParaRPr>
          </a:p>
          <a:p>
            <a:pPr marL="401637" lvl="0" indent="-401637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b="1"/>
              <a:t>Division Contests</a:t>
            </a:r>
            <a:endParaRPr b="1"/>
          </a:p>
          <a:p>
            <a:pPr marL="801687" lvl="1" indent="-401637" algn="l" rtl="0">
              <a:spcBef>
                <a:spcPts val="560"/>
              </a:spcBef>
              <a:spcAft>
                <a:spcPts val="0"/>
              </a:spcAft>
              <a:buClr>
                <a:srgbClr val="800000"/>
              </a:buClr>
              <a:buSzPts val="2800"/>
              <a:buChar char="•"/>
            </a:pPr>
            <a:r>
              <a:rPr lang="en-US" b="1">
                <a:solidFill>
                  <a:srgbClr val="800000"/>
                </a:solidFill>
              </a:rPr>
              <a:t>Conducted by March 21, 2025 (In Person) </a:t>
            </a:r>
            <a:endParaRPr b="1">
              <a:solidFill>
                <a:srgbClr val="800000"/>
              </a:solidFill>
            </a:endParaRPr>
          </a:p>
          <a:p>
            <a:pPr marL="3429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2800" b="1"/>
              <a:t>Di</a:t>
            </a:r>
            <a:r>
              <a:rPr lang="en-US" b="1"/>
              <a:t>strict</a:t>
            </a:r>
            <a:r>
              <a:rPr lang="en-US" sz="2800" b="1"/>
              <a:t> Contests</a:t>
            </a:r>
            <a:endParaRPr sz="2800" b="1"/>
          </a:p>
          <a:p>
            <a:pPr marL="742950" lvl="1" indent="-32385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Char char="•"/>
            </a:pPr>
            <a:r>
              <a:rPr lang="en-US" sz="2400" b="1">
                <a:solidFill>
                  <a:srgbClr val="800000"/>
                </a:solidFill>
                <a:highlight>
                  <a:srgbClr val="FFF2CC"/>
                </a:highlight>
              </a:rPr>
              <a:t>April </a:t>
            </a:r>
            <a:r>
              <a:rPr lang="en-US" b="1">
                <a:solidFill>
                  <a:srgbClr val="800000"/>
                </a:solidFill>
                <a:highlight>
                  <a:srgbClr val="FFF2CC"/>
                </a:highlight>
              </a:rPr>
              <a:t>11th -12th Memphis, Tennessee (Save the Date)</a:t>
            </a:r>
            <a:r>
              <a:rPr lang="en-US" sz="2400" b="1">
                <a:solidFill>
                  <a:srgbClr val="800000"/>
                </a:solidFill>
                <a:highlight>
                  <a:srgbClr val="FFF2CC"/>
                </a:highlight>
              </a:rPr>
              <a:t>  (In Person) </a:t>
            </a:r>
            <a:endParaRPr sz="2400" b="1">
              <a:solidFill>
                <a:srgbClr val="800000"/>
              </a:solidFill>
              <a:highlight>
                <a:srgbClr val="FFF2CC"/>
              </a:highlight>
            </a:endParaRPr>
          </a:p>
        </p:txBody>
      </p:sp>
      <p:sp>
        <p:nvSpPr>
          <p:cNvPr id="553" name="Google Shape;553;p73"/>
          <p:cNvSpPr txBox="1"/>
          <p:nvPr/>
        </p:nvSpPr>
        <p:spPr>
          <a:xfrm>
            <a:off x="11277600" y="6172200"/>
            <a:ext cx="60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554" name="Google Shape;554;p73"/>
          <p:cNvSpPr txBox="1"/>
          <p:nvPr/>
        </p:nvSpPr>
        <p:spPr>
          <a:xfrm>
            <a:off x="266700" y="234850"/>
            <a:ext cx="10008600" cy="1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3"/>
                </a:solidFill>
              </a:rPr>
              <a:t>District 43 Contest Information </a:t>
            </a:r>
            <a:endParaRPr sz="3600" b="1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4"/>
          <p:cNvSpPr txBox="1">
            <a:spLocks noGrp="1"/>
          </p:cNvSpPr>
          <p:nvPr>
            <p:ph type="ctrTitle"/>
          </p:nvPr>
        </p:nvSpPr>
        <p:spPr>
          <a:xfrm>
            <a:off x="381000" y="1310875"/>
            <a:ext cx="11662800" cy="73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460">
                <a:solidFill>
                  <a:srgbClr val="FEEE9F"/>
                </a:solidFill>
              </a:rPr>
              <a:t>PART 1 Completed!  </a:t>
            </a:r>
            <a:endParaRPr sz="4460">
              <a:solidFill>
                <a:srgbClr val="FEEE9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460">
              <a:solidFill>
                <a:srgbClr val="FEEE9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460">
                <a:solidFill>
                  <a:srgbClr val="FEEE9F"/>
                </a:solidFill>
              </a:rPr>
              <a:t>Poll Question! </a:t>
            </a:r>
            <a:endParaRPr sz="4460">
              <a:solidFill>
                <a:srgbClr val="FEEE9F"/>
              </a:solidFill>
            </a:endParaRPr>
          </a:p>
        </p:txBody>
      </p:sp>
      <p:pic>
        <p:nvPicPr>
          <p:cNvPr id="561" name="Google Shape;561;p74"/>
          <p:cNvPicPr preferRelativeResize="0"/>
          <p:nvPr/>
        </p:nvPicPr>
        <p:blipFill rotWithShape="1">
          <a:blip r:embed="rId3">
            <a:alphaModFix/>
          </a:blip>
          <a:srcRect b="8775"/>
          <a:stretch/>
        </p:blipFill>
        <p:spPr>
          <a:xfrm>
            <a:off x="4167650" y="2417525"/>
            <a:ext cx="3856675" cy="31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75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500" cy="64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 1</a:t>
            </a:r>
            <a:endParaRPr/>
          </a:p>
        </p:txBody>
      </p:sp>
      <p:sp>
        <p:nvSpPr>
          <p:cNvPr id="568" name="Google Shape;568;p75"/>
          <p:cNvSpPr txBox="1">
            <a:spLocks noGrp="1"/>
          </p:cNvSpPr>
          <p:nvPr>
            <p:ph type="body" idx="1"/>
          </p:nvPr>
        </p:nvSpPr>
        <p:spPr>
          <a:xfrm>
            <a:off x="277934" y="1037963"/>
            <a:ext cx="5641800" cy="82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Poll Question </a:t>
            </a:r>
            <a:endParaRPr/>
          </a:p>
        </p:txBody>
      </p:sp>
      <p:sp>
        <p:nvSpPr>
          <p:cNvPr id="569" name="Google Shape;569;p75"/>
          <p:cNvSpPr txBox="1">
            <a:spLocks noGrp="1"/>
          </p:cNvSpPr>
          <p:nvPr>
            <p:ph type="body" idx="2"/>
          </p:nvPr>
        </p:nvSpPr>
        <p:spPr>
          <a:xfrm>
            <a:off x="277925" y="1861775"/>
            <a:ext cx="10478100" cy="40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440" b="1"/>
              <a:t>What do you see as the biggest benefit for clubs participating in contests?</a:t>
            </a:r>
            <a:endParaRPr sz="344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46" b="1"/>
          </a:p>
          <a:p>
            <a:pPr marL="914400" lvl="0" indent="-43883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17043"/>
              <a:buAutoNum type="alphaUcPeriod"/>
            </a:pPr>
            <a:r>
              <a:rPr lang="en-US" sz="3058"/>
              <a:t>Building stronger speaking skills across members</a:t>
            </a:r>
            <a:endParaRPr sz="3058"/>
          </a:p>
          <a:p>
            <a:pPr marL="914400" lvl="0" indent="-43883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7043"/>
              <a:buAutoNum type="alphaUcPeriod"/>
            </a:pPr>
            <a:r>
              <a:rPr lang="en-US" sz="3058"/>
              <a:t>Increasing member engagement and enthusiasm</a:t>
            </a:r>
            <a:endParaRPr sz="3058"/>
          </a:p>
          <a:p>
            <a:pPr marL="914400" lvl="0" indent="-43883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7043"/>
              <a:buAutoNum type="alphaUcPeriod"/>
            </a:pPr>
            <a:r>
              <a:rPr lang="en-US" sz="3058"/>
              <a:t>Fostering a sense of community and achievement</a:t>
            </a:r>
            <a:endParaRPr sz="3058"/>
          </a:p>
          <a:p>
            <a:pPr marL="914400" lvl="0" indent="-43883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7043"/>
              <a:buAutoNum type="alphaUcPeriod"/>
            </a:pPr>
            <a:r>
              <a:rPr lang="en-US" sz="3058"/>
              <a:t>Promoting growth within the Toastmasters pathway</a:t>
            </a:r>
            <a:endParaRPr sz="3058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76"/>
          <p:cNvSpPr txBox="1">
            <a:spLocks noGrp="1"/>
          </p:cNvSpPr>
          <p:nvPr>
            <p:ph type="ctrTitle"/>
          </p:nvPr>
        </p:nvSpPr>
        <p:spPr>
          <a:xfrm>
            <a:off x="0" y="3894350"/>
            <a:ext cx="12192000" cy="73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6000">
                <a:solidFill>
                  <a:srgbClr val="FEEE9F"/>
                </a:solidFill>
              </a:rPr>
              <a:t>Part 2: </a:t>
            </a:r>
            <a:endParaRPr sz="6000">
              <a:solidFill>
                <a:srgbClr val="FEEE9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700">
              <a:solidFill>
                <a:srgbClr val="FEEE9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559">
                <a:solidFill>
                  <a:srgbClr val="FEEE9F"/>
                </a:solidFill>
              </a:rPr>
              <a:t>General Overview of the Speech Contest Rulebook  </a:t>
            </a:r>
            <a:endParaRPr sz="3559">
              <a:solidFill>
                <a:srgbClr val="FEEE9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460">
              <a:solidFill>
                <a:srgbClr val="FEEE9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7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 sz="4300"/>
              <a:t>PART 2: Objectives </a:t>
            </a:r>
            <a:endParaRPr sz="4300"/>
          </a:p>
        </p:txBody>
      </p:sp>
      <p:sp>
        <p:nvSpPr>
          <p:cNvPr id="581" name="Google Shape;581;p77"/>
          <p:cNvSpPr txBox="1">
            <a:spLocks noGrp="1"/>
          </p:cNvSpPr>
          <p:nvPr>
            <p:ph type="body" idx="4294967295"/>
          </p:nvPr>
        </p:nvSpPr>
        <p:spPr>
          <a:xfrm>
            <a:off x="272250" y="1600200"/>
            <a:ext cx="11647500" cy="4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b="1"/>
              <a:t>Identify Types of Speech Contest and Speech Contest Progression</a:t>
            </a:r>
            <a:endParaRPr sz="3000" b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b="1"/>
              <a:t>Identify Eligibility Criteria </a:t>
            </a:r>
            <a:endParaRPr sz="3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b="1"/>
              <a:t>Identify  Functionary Roles for the Speech Contest</a:t>
            </a:r>
            <a:endParaRPr sz="3000" b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8"/>
          <p:cNvSpPr txBox="1">
            <a:spLocks noGrp="1"/>
          </p:cNvSpPr>
          <p:nvPr>
            <p:ph type="body" idx="1"/>
          </p:nvPr>
        </p:nvSpPr>
        <p:spPr>
          <a:xfrm>
            <a:off x="381000" y="1188725"/>
            <a:ext cx="6824700" cy="49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chemeClr val="hlink"/>
                </a:solidFill>
                <a:hlinkClick r:id="rId3"/>
              </a:rPr>
              <a:t>Types of Speech Contest 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342900" lvl="0" indent="-3111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400"/>
              <a:t>International Speech </a:t>
            </a:r>
            <a:endParaRPr sz="2400"/>
          </a:p>
          <a:p>
            <a:pPr marL="342900" lvl="0" indent="-311150" algn="l" rtl="0">
              <a:spcBef>
                <a:spcPts val="560"/>
              </a:spcBef>
              <a:spcAft>
                <a:spcPts val="0"/>
              </a:spcAft>
              <a:buSzPts val="2300"/>
              <a:buChar char="•"/>
            </a:pPr>
            <a:r>
              <a:rPr lang="en-US" sz="2400"/>
              <a:t>Evaluation</a:t>
            </a:r>
            <a:endParaRPr sz="2400"/>
          </a:p>
          <a:p>
            <a:pPr marL="342900" lvl="0" indent="-311150" algn="l" rtl="0">
              <a:spcBef>
                <a:spcPts val="560"/>
              </a:spcBef>
              <a:spcAft>
                <a:spcPts val="0"/>
              </a:spcAft>
              <a:buSzPts val="2300"/>
              <a:buChar char="•"/>
            </a:pPr>
            <a:r>
              <a:rPr lang="en-US" sz="2400"/>
              <a:t>Humorous</a:t>
            </a:r>
            <a:endParaRPr sz="2400"/>
          </a:p>
          <a:p>
            <a:pPr marL="342900" lvl="0" indent="-311150" algn="l" rtl="0">
              <a:spcBef>
                <a:spcPts val="560"/>
              </a:spcBef>
              <a:spcAft>
                <a:spcPts val="0"/>
              </a:spcAft>
              <a:buSzPts val="2300"/>
              <a:buChar char="•"/>
            </a:pPr>
            <a:r>
              <a:rPr lang="en-US" sz="2400"/>
              <a:t>Table Topics  </a:t>
            </a:r>
            <a:endParaRPr sz="2400" b="1"/>
          </a:p>
          <a:p>
            <a:pPr marL="342900" lvl="0" indent="-3111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400"/>
              <a:t>Tall Tales</a:t>
            </a:r>
            <a:endParaRPr sz="240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342900" lvl="0" indent="-311150" algn="l" rtl="0">
              <a:spcBef>
                <a:spcPts val="560"/>
              </a:spcBef>
              <a:spcAft>
                <a:spcPts val="0"/>
              </a:spcAft>
              <a:buSzPts val="2300"/>
              <a:buChar char="•"/>
            </a:pPr>
            <a:r>
              <a:rPr lang="en-US" sz="2400"/>
              <a:t>Video (for members of undistricted* clubs and for provisional districts)</a:t>
            </a:r>
            <a:endParaRPr sz="2400"/>
          </a:p>
          <a:p>
            <a:pPr marL="3429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/>
              <a:t>*undistricted clubs =  provisional clubs, online </a:t>
            </a:r>
            <a:endParaRPr sz="24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/>
              <a:t> clubs</a:t>
            </a:r>
            <a:endParaRPr sz="2400"/>
          </a:p>
        </p:txBody>
      </p:sp>
      <p:sp>
        <p:nvSpPr>
          <p:cNvPr id="587" name="Google Shape;587;p78"/>
          <p:cNvSpPr txBox="1"/>
          <p:nvPr/>
        </p:nvSpPr>
        <p:spPr>
          <a:xfrm>
            <a:off x="11277600" y="6172200"/>
            <a:ext cx="60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pic>
        <p:nvPicPr>
          <p:cNvPr id="588" name="Google Shape;588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9750" y="1283702"/>
            <a:ext cx="3479750" cy="3654671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78"/>
          <p:cNvSpPr txBox="1"/>
          <p:nvPr/>
        </p:nvSpPr>
        <p:spPr>
          <a:xfrm>
            <a:off x="7297625" y="4938375"/>
            <a:ext cx="4480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333333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33"/>
                </a:solidFill>
              </a:rPr>
              <a:t>2024  Toastmasters World Champion                                 Luisa Montalvo</a:t>
            </a:r>
            <a:endParaRPr sz="2000" b="1">
              <a:solidFill>
                <a:srgbClr val="333333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333333"/>
              </a:solidFill>
            </a:endParaRPr>
          </a:p>
        </p:txBody>
      </p:sp>
      <p:sp>
        <p:nvSpPr>
          <p:cNvPr id="590" name="Google Shape;590;p78"/>
          <p:cNvSpPr txBox="1">
            <a:spLocks noGrp="1"/>
          </p:cNvSpPr>
          <p:nvPr>
            <p:ph type="title"/>
          </p:nvPr>
        </p:nvSpPr>
        <p:spPr>
          <a:xfrm>
            <a:off x="266700" y="11877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accent3"/>
                </a:solidFill>
              </a:rPr>
              <a:t>Speech Contest Types and Progression </a:t>
            </a:r>
            <a:endParaRPr sz="4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9"/>
          <p:cNvSpPr txBox="1">
            <a:spLocks noGrp="1"/>
          </p:cNvSpPr>
          <p:nvPr>
            <p:ph type="title"/>
          </p:nvPr>
        </p:nvSpPr>
        <p:spPr>
          <a:xfrm>
            <a:off x="272317" y="1160293"/>
            <a:ext cx="11647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Speech Contest Progression</a:t>
            </a:r>
            <a:endParaRPr/>
          </a:p>
        </p:txBody>
      </p:sp>
      <p:sp>
        <p:nvSpPr>
          <p:cNvPr id="596" name="Google Shape;596;p79"/>
          <p:cNvSpPr/>
          <p:nvPr/>
        </p:nvSpPr>
        <p:spPr>
          <a:xfrm>
            <a:off x="272316" y="2723486"/>
            <a:ext cx="1683900" cy="7863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25400" cap="flat" cmpd="sng">
            <a:solidFill>
              <a:srgbClr val="561A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Club Contests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97" name="Google Shape;597;p79"/>
          <p:cNvSpPr/>
          <p:nvPr/>
        </p:nvSpPr>
        <p:spPr>
          <a:xfrm>
            <a:off x="3456629" y="2723486"/>
            <a:ext cx="1683900" cy="7863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25400" cap="flat" cmpd="sng">
            <a:solidFill>
              <a:srgbClr val="561A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Area Contests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598" name="Google Shape;598;p79"/>
          <p:cNvSpPr/>
          <p:nvPr/>
        </p:nvSpPr>
        <p:spPr>
          <a:xfrm>
            <a:off x="6732621" y="2642839"/>
            <a:ext cx="1683900" cy="786300"/>
          </a:xfrm>
          <a:prstGeom prst="roundRect">
            <a:avLst>
              <a:gd name="adj" fmla="val 19195"/>
            </a:avLst>
          </a:prstGeom>
          <a:solidFill>
            <a:schemeClr val="dk2"/>
          </a:solidFill>
          <a:ln w="25400" cap="flat" cmpd="sng">
            <a:solidFill>
              <a:srgbClr val="561A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Division Contests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99" name="Google Shape;599;p79"/>
          <p:cNvSpPr/>
          <p:nvPr/>
        </p:nvSpPr>
        <p:spPr>
          <a:xfrm>
            <a:off x="5459380" y="2889560"/>
            <a:ext cx="858900" cy="292800"/>
          </a:xfrm>
          <a:prstGeom prst="stripedRightArrow">
            <a:avLst>
              <a:gd name="adj1" fmla="val 50000"/>
              <a:gd name="adj2" fmla="val 50000"/>
            </a:avLst>
          </a:prstGeom>
          <a:noFill/>
          <a:ln w="25400" cap="flat" cmpd="sng">
            <a:solidFill>
              <a:srgbClr val="561A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79"/>
          <p:cNvSpPr/>
          <p:nvPr/>
        </p:nvSpPr>
        <p:spPr>
          <a:xfrm>
            <a:off x="8783211" y="2889560"/>
            <a:ext cx="858900" cy="292800"/>
          </a:xfrm>
          <a:prstGeom prst="stripedRightArrow">
            <a:avLst>
              <a:gd name="adj1" fmla="val 50000"/>
              <a:gd name="adj2" fmla="val 50000"/>
            </a:avLst>
          </a:prstGeom>
          <a:noFill/>
          <a:ln w="25400" cap="flat" cmpd="sng">
            <a:solidFill>
              <a:srgbClr val="561A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79"/>
          <p:cNvSpPr/>
          <p:nvPr/>
        </p:nvSpPr>
        <p:spPr>
          <a:xfrm>
            <a:off x="10008612" y="2594651"/>
            <a:ext cx="1683900" cy="7863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25400" cap="flat" cmpd="sng">
            <a:solidFill>
              <a:srgbClr val="561A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District Contests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602" name="Google Shape;602;p79"/>
          <p:cNvSpPr/>
          <p:nvPr/>
        </p:nvSpPr>
        <p:spPr>
          <a:xfrm>
            <a:off x="2255475" y="3657600"/>
            <a:ext cx="1683900" cy="1236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561A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Regional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Quarter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Finals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603" name="Google Shape;603;p79"/>
          <p:cNvSpPr/>
          <p:nvPr/>
        </p:nvSpPr>
        <p:spPr>
          <a:xfrm>
            <a:off x="4405832" y="4137470"/>
            <a:ext cx="858900" cy="292800"/>
          </a:xfrm>
          <a:prstGeom prst="stripedRightArrow">
            <a:avLst>
              <a:gd name="adj1" fmla="val 50000"/>
              <a:gd name="adj2" fmla="val 50000"/>
            </a:avLst>
          </a:prstGeom>
          <a:noFill/>
          <a:ln w="25400" cap="flat" cmpd="sng">
            <a:solidFill>
              <a:srgbClr val="561A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79"/>
          <p:cNvSpPr/>
          <p:nvPr/>
        </p:nvSpPr>
        <p:spPr>
          <a:xfrm>
            <a:off x="5522553" y="3657600"/>
            <a:ext cx="1683900" cy="1121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561A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Semi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Finals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605" name="Google Shape;605;p79"/>
          <p:cNvSpPr/>
          <p:nvPr/>
        </p:nvSpPr>
        <p:spPr>
          <a:xfrm>
            <a:off x="7600976" y="4239424"/>
            <a:ext cx="858900" cy="292800"/>
          </a:xfrm>
          <a:prstGeom prst="stripedRightArrow">
            <a:avLst>
              <a:gd name="adj1" fmla="val 50000"/>
              <a:gd name="adj2" fmla="val 50000"/>
            </a:avLst>
          </a:prstGeom>
          <a:noFill/>
          <a:ln w="25400" cap="flat" cmpd="sng">
            <a:solidFill>
              <a:srgbClr val="561A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79"/>
          <p:cNvSpPr/>
          <p:nvPr/>
        </p:nvSpPr>
        <p:spPr>
          <a:xfrm>
            <a:off x="9096832" y="3733800"/>
            <a:ext cx="2079300" cy="1045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561A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International Contest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607" name="Google Shape;607;p79"/>
          <p:cNvSpPr/>
          <p:nvPr/>
        </p:nvSpPr>
        <p:spPr>
          <a:xfrm>
            <a:off x="2441939" y="3122606"/>
            <a:ext cx="858900" cy="292800"/>
          </a:xfrm>
          <a:prstGeom prst="stripedRightArrow">
            <a:avLst>
              <a:gd name="adj1" fmla="val 50000"/>
              <a:gd name="adj2" fmla="val 50000"/>
            </a:avLst>
          </a:prstGeom>
          <a:noFill/>
          <a:ln w="25400" cap="flat" cmpd="sng">
            <a:solidFill>
              <a:srgbClr val="561A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79"/>
          <p:cNvSpPr txBox="1">
            <a:spLocks noGrp="1"/>
          </p:cNvSpPr>
          <p:nvPr>
            <p:ph type="title"/>
          </p:nvPr>
        </p:nvSpPr>
        <p:spPr>
          <a:xfrm>
            <a:off x="266700" y="11877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accent3"/>
                </a:solidFill>
              </a:rPr>
              <a:t>Speech Contest Types and Progression </a:t>
            </a:r>
            <a:endParaRPr sz="4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2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 sz="4300"/>
              <a:t>Welcome</a:t>
            </a:r>
            <a:endParaRPr sz="4300"/>
          </a:p>
        </p:txBody>
      </p:sp>
      <p:pic>
        <p:nvPicPr>
          <p:cNvPr id="467" name="Google Shape;46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5000" y="1983450"/>
            <a:ext cx="2496000" cy="321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6750" y="2043113"/>
            <a:ext cx="243840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33675" y="2043125"/>
            <a:ext cx="2495991" cy="303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700" y="2043112"/>
            <a:ext cx="2589825" cy="3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80"/>
          <p:cNvSpPr txBox="1">
            <a:spLocks noGrp="1"/>
          </p:cNvSpPr>
          <p:nvPr>
            <p:ph type="title"/>
          </p:nvPr>
        </p:nvSpPr>
        <p:spPr>
          <a:xfrm>
            <a:off x="304800" y="13222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3"/>
                </a:solidFill>
              </a:rPr>
              <a:t>Identify Eligibility Criteria</a:t>
            </a:r>
            <a:endParaRPr/>
          </a:p>
        </p:txBody>
      </p:sp>
      <p:sp>
        <p:nvSpPr>
          <p:cNvPr id="614" name="Google Shape;614;p80"/>
          <p:cNvSpPr txBox="1">
            <a:spLocks noGrp="1"/>
          </p:cNvSpPr>
          <p:nvPr>
            <p:ph type="body" idx="1"/>
          </p:nvPr>
        </p:nvSpPr>
        <p:spPr>
          <a:xfrm>
            <a:off x="381000" y="1103800"/>
            <a:ext cx="10972800" cy="47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/>
              <a:t>Standard Eligibility Requirements</a:t>
            </a:r>
            <a:endParaRPr b="1" u="sng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400"/>
              <a:t>Paid Member in the area, division, and district you are competing</a:t>
            </a:r>
            <a:endParaRPr sz="2400"/>
          </a:p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400"/>
              <a:t>Club must be in good standing</a:t>
            </a:r>
            <a:endParaRPr sz="2400"/>
          </a:p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400"/>
              <a:t>New, dual, or reinstated member must have dues and membership application on file with World Headquarters</a:t>
            </a:r>
            <a:endParaRPr sz="2400"/>
          </a:p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400"/>
              <a:t>Maintain eligibility at all levels of any contest</a:t>
            </a:r>
            <a:endParaRPr b="1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b="1" u="sng"/>
              <a:t>International Speech Contest </a:t>
            </a:r>
            <a:endParaRPr b="1" u="sng"/>
          </a:p>
          <a:p>
            <a:pPr marL="457200" lvl="0" indent="-381000" algn="l" rtl="0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Standard Eligibility Requirements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Earned certifications of completion in Levels 1 and 2 of any Pathways path </a:t>
            </a:r>
            <a:r>
              <a:rPr lang="en-US" sz="2400" b="1"/>
              <a:t>OR</a:t>
            </a:r>
            <a:r>
              <a:rPr lang="en-US" sz="2400"/>
              <a:t>, earned the Distinguished Toastmaster designation. </a:t>
            </a:r>
            <a:endParaRPr sz="2400"/>
          </a:p>
        </p:txBody>
      </p:sp>
      <p:sp>
        <p:nvSpPr>
          <p:cNvPr id="615" name="Google Shape;615;p80"/>
          <p:cNvSpPr txBox="1"/>
          <p:nvPr/>
        </p:nvSpPr>
        <p:spPr>
          <a:xfrm>
            <a:off x="11277600" y="6172200"/>
            <a:ext cx="60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81"/>
          <p:cNvSpPr txBox="1"/>
          <p:nvPr/>
        </p:nvSpPr>
        <p:spPr>
          <a:xfrm>
            <a:off x="11277600" y="6172200"/>
            <a:ext cx="60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621" name="Google Shape;621;p81"/>
          <p:cNvSpPr txBox="1">
            <a:spLocks noGrp="1"/>
          </p:cNvSpPr>
          <p:nvPr>
            <p:ph type="title"/>
          </p:nvPr>
        </p:nvSpPr>
        <p:spPr>
          <a:xfrm>
            <a:off x="266700" y="11877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3"/>
                </a:solidFill>
              </a:rPr>
              <a:t>Identify Eligibility Criteria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622" name="Google Shape;622;p81"/>
          <p:cNvPicPr preferRelativeResize="0"/>
          <p:nvPr/>
        </p:nvPicPr>
        <p:blipFill rotWithShape="1">
          <a:blip r:embed="rId3">
            <a:alphaModFix/>
          </a:blip>
          <a:srcRect b="45666"/>
          <a:stretch/>
        </p:blipFill>
        <p:spPr>
          <a:xfrm>
            <a:off x="381000" y="1096475"/>
            <a:ext cx="11331425" cy="4472724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81"/>
          <p:cNvSpPr txBox="1"/>
          <p:nvPr/>
        </p:nvSpPr>
        <p:spPr>
          <a:xfrm>
            <a:off x="266700" y="5569200"/>
            <a:ext cx="3767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chemeClr val="hlink"/>
                </a:solidFill>
                <a:hlinkClick r:id="rId4"/>
              </a:rPr>
              <a:t>Picture from District 4</a:t>
            </a:r>
            <a:r>
              <a:rPr lang="en-US" sz="2800" u="sng">
                <a:solidFill>
                  <a:schemeClr val="hlink"/>
                </a:solidFill>
                <a:hlinkClick r:id="rId4"/>
              </a:rPr>
              <a:t> 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624" name="Google Shape;624;p81"/>
          <p:cNvSpPr/>
          <p:nvPr/>
        </p:nvSpPr>
        <p:spPr>
          <a:xfrm>
            <a:off x="3821200" y="1398500"/>
            <a:ext cx="609600" cy="246300"/>
          </a:xfrm>
          <a:prstGeom prst="rect">
            <a:avLst/>
          </a:prstGeom>
          <a:solidFill>
            <a:srgbClr val="76202E"/>
          </a:solidFill>
          <a:ln w="9525" cap="flat" cmpd="sng">
            <a:solidFill>
              <a:srgbClr val="8D3B4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1"/>
          <p:cNvSpPr/>
          <p:nvPr/>
        </p:nvSpPr>
        <p:spPr>
          <a:xfrm>
            <a:off x="3166800" y="1644800"/>
            <a:ext cx="867300" cy="246300"/>
          </a:xfrm>
          <a:prstGeom prst="rect">
            <a:avLst/>
          </a:prstGeom>
          <a:solidFill>
            <a:srgbClr val="76202E"/>
          </a:solidFill>
          <a:ln w="9525" cap="flat" cmpd="sng">
            <a:solidFill>
              <a:srgbClr val="77243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82"/>
          <p:cNvSpPr txBox="1">
            <a:spLocks noGrp="1"/>
          </p:cNvSpPr>
          <p:nvPr>
            <p:ph type="title"/>
          </p:nvPr>
        </p:nvSpPr>
        <p:spPr>
          <a:xfrm>
            <a:off x="380993" y="1046813"/>
            <a:ext cx="11647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Checking Eligibility</a:t>
            </a:r>
            <a:endParaRPr/>
          </a:p>
        </p:txBody>
      </p:sp>
      <p:pic>
        <p:nvPicPr>
          <p:cNvPr id="631" name="Google Shape;631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700" y="1477700"/>
            <a:ext cx="9603425" cy="46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82"/>
          <p:cNvSpPr/>
          <p:nvPr/>
        </p:nvSpPr>
        <p:spPr>
          <a:xfrm>
            <a:off x="4160050" y="1767078"/>
            <a:ext cx="2336700" cy="486900"/>
          </a:xfrm>
          <a:prstGeom prst="ellipse">
            <a:avLst/>
          </a:prstGeom>
          <a:noFill/>
          <a:ln w="38100" cap="flat" cmpd="sng">
            <a:solidFill>
              <a:srgbClr val="76202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82"/>
          <p:cNvSpPr/>
          <p:nvPr/>
        </p:nvSpPr>
        <p:spPr>
          <a:xfrm>
            <a:off x="1013775" y="3328125"/>
            <a:ext cx="3352800" cy="2819400"/>
          </a:xfrm>
          <a:prstGeom prst="ellipse">
            <a:avLst/>
          </a:prstGeom>
          <a:noFill/>
          <a:ln w="38100" cap="flat" cmpd="sng">
            <a:solidFill>
              <a:srgbClr val="76202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82"/>
          <p:cNvSpPr txBox="1"/>
          <p:nvPr/>
        </p:nvSpPr>
        <p:spPr>
          <a:xfrm>
            <a:off x="381000" y="291350"/>
            <a:ext cx="110826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3"/>
                </a:solidFill>
              </a:rPr>
              <a:t>Identify Eligibility Criteria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83"/>
          <p:cNvSpPr txBox="1">
            <a:spLocks noGrp="1"/>
          </p:cNvSpPr>
          <p:nvPr>
            <p:ph type="title"/>
          </p:nvPr>
        </p:nvSpPr>
        <p:spPr>
          <a:xfrm>
            <a:off x="380993" y="1046813"/>
            <a:ext cx="11647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Checking Eligibility</a:t>
            </a:r>
            <a:endParaRPr/>
          </a:p>
        </p:txBody>
      </p:sp>
      <p:sp>
        <p:nvSpPr>
          <p:cNvPr id="640" name="Google Shape;640;p83"/>
          <p:cNvSpPr txBox="1"/>
          <p:nvPr/>
        </p:nvSpPr>
        <p:spPr>
          <a:xfrm>
            <a:off x="381000" y="291350"/>
            <a:ext cx="110826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3"/>
                </a:solidFill>
              </a:rPr>
              <a:t>Identify Eligibility Criteria</a:t>
            </a:r>
            <a:endParaRPr/>
          </a:p>
        </p:txBody>
      </p:sp>
      <p:pic>
        <p:nvPicPr>
          <p:cNvPr id="641" name="Google Shape;641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9350" y="308700"/>
            <a:ext cx="4361651" cy="624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83"/>
          <p:cNvSpPr txBox="1">
            <a:spLocks noGrp="1"/>
          </p:cNvSpPr>
          <p:nvPr>
            <p:ph type="body" idx="4294967295"/>
          </p:nvPr>
        </p:nvSpPr>
        <p:spPr>
          <a:xfrm>
            <a:off x="277925" y="1712925"/>
            <a:ext cx="6677100" cy="3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3" b="1" u="sng"/>
              <a:t>Contest Eligibility Forms</a:t>
            </a:r>
            <a:endParaRPr sz="3703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342900" lvl="0" indent="-292258" algn="l" rtl="0">
              <a:spcBef>
                <a:spcPts val="0"/>
              </a:spcBef>
              <a:spcAft>
                <a:spcPts val="0"/>
              </a:spcAft>
              <a:buSzPct val="114814"/>
              <a:buChar char="•"/>
            </a:pPr>
            <a:r>
              <a:rPr lang="en-US" sz="2700" u="sng">
                <a:solidFill>
                  <a:schemeClr val="hlink"/>
                </a:solidFill>
                <a:hlinkClick r:id="rId4"/>
              </a:rPr>
              <a:t>Speaker’s Certification of Eligibility and Originality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342900" lvl="0" indent="-292258" algn="l" rtl="0">
              <a:spcBef>
                <a:spcPts val="640"/>
              </a:spcBef>
              <a:spcAft>
                <a:spcPts val="0"/>
              </a:spcAft>
              <a:buSzPct val="114814"/>
              <a:buChar char="•"/>
            </a:pPr>
            <a:r>
              <a:rPr lang="en-US" sz="2700" u="sng">
                <a:solidFill>
                  <a:schemeClr val="hlink"/>
                </a:solidFill>
                <a:hlinkClick r:id="rId5"/>
              </a:rPr>
              <a:t>Judge's Certification of Eligibility and Code of Ethics</a:t>
            </a:r>
            <a:endParaRPr sz="270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300"/>
          </a:p>
          <a:p>
            <a:pPr marL="457200" lvl="0" indent="0" algn="l" rtl="0">
              <a:spcBef>
                <a:spcPts val="544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84"/>
          <p:cNvSpPr txBox="1">
            <a:spLocks noGrp="1"/>
          </p:cNvSpPr>
          <p:nvPr>
            <p:ph type="title"/>
          </p:nvPr>
        </p:nvSpPr>
        <p:spPr>
          <a:xfrm>
            <a:off x="380993" y="1046813"/>
            <a:ext cx="11647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Checking Eligibility</a:t>
            </a:r>
            <a:endParaRPr/>
          </a:p>
        </p:txBody>
      </p:sp>
      <p:sp>
        <p:nvSpPr>
          <p:cNvPr id="648" name="Google Shape;648;p84"/>
          <p:cNvSpPr txBox="1"/>
          <p:nvPr/>
        </p:nvSpPr>
        <p:spPr>
          <a:xfrm>
            <a:off x="381000" y="291350"/>
            <a:ext cx="110826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3"/>
                </a:solidFill>
              </a:rPr>
              <a:t>Identify Eligibility Criteria</a:t>
            </a:r>
            <a:endParaRPr/>
          </a:p>
        </p:txBody>
      </p:sp>
      <p:pic>
        <p:nvPicPr>
          <p:cNvPr id="649" name="Google Shape;649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10" y="1685922"/>
            <a:ext cx="9144001" cy="2565818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84"/>
          <p:cNvSpPr txBox="1"/>
          <p:nvPr/>
        </p:nvSpPr>
        <p:spPr>
          <a:xfrm>
            <a:off x="480975" y="4828725"/>
            <a:ext cx="1123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Note:  Check roster for education requirement.  Contest Chairs and Chief Judges will need to work with Area and Division Directors to assist with eligibility beyond club levels.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85"/>
          <p:cNvSpPr txBox="1"/>
          <p:nvPr/>
        </p:nvSpPr>
        <p:spPr>
          <a:xfrm>
            <a:off x="11277600" y="6172200"/>
            <a:ext cx="60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pic>
        <p:nvPicPr>
          <p:cNvPr id="656" name="Google Shape;656;p85"/>
          <p:cNvPicPr preferRelativeResize="0"/>
          <p:nvPr/>
        </p:nvPicPr>
        <p:blipFill rotWithShape="1">
          <a:blip r:embed="rId3">
            <a:alphaModFix/>
          </a:blip>
          <a:srcRect l="7576" t="23826" r="3073" b="11162"/>
          <a:stretch/>
        </p:blipFill>
        <p:spPr>
          <a:xfrm>
            <a:off x="1444451" y="1186700"/>
            <a:ext cx="8921810" cy="48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85"/>
          <p:cNvSpPr txBox="1">
            <a:spLocks noGrp="1"/>
          </p:cNvSpPr>
          <p:nvPr>
            <p:ph type="title"/>
          </p:nvPr>
        </p:nvSpPr>
        <p:spPr>
          <a:xfrm>
            <a:off x="304800" y="42600"/>
            <a:ext cx="11284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accent3"/>
                </a:solidFill>
              </a:rPr>
              <a:t>Speech Contest Functionary Roles </a:t>
            </a:r>
            <a:endParaRPr sz="3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86"/>
          <p:cNvSpPr txBox="1">
            <a:spLocks noGrp="1"/>
          </p:cNvSpPr>
          <p:nvPr>
            <p:ph type="title"/>
          </p:nvPr>
        </p:nvSpPr>
        <p:spPr>
          <a:xfrm>
            <a:off x="112050" y="1240500"/>
            <a:ext cx="109728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Staffing a speech contest</a:t>
            </a:r>
            <a:br>
              <a:rPr lang="en-US"/>
            </a:br>
            <a:endParaRPr>
              <a:solidFill>
                <a:srgbClr val="FF0000"/>
              </a:solidFill>
            </a:endParaRPr>
          </a:p>
        </p:txBody>
      </p:sp>
      <p:graphicFrame>
        <p:nvGraphicFramePr>
          <p:cNvPr id="663" name="Google Shape;663;p86"/>
          <p:cNvGraphicFramePr/>
          <p:nvPr/>
        </p:nvGraphicFramePr>
        <p:xfrm>
          <a:off x="42613" y="1905000"/>
          <a:ext cx="12106775" cy="4868845"/>
        </p:xfrm>
        <a:graphic>
          <a:graphicData uri="http://schemas.openxmlformats.org/drawingml/2006/table">
            <a:tbl>
              <a:tblPr>
                <a:noFill/>
                <a:tableStyleId>{8A9CA427-AA8C-44E1-91AA-AD6CF0FC054B}</a:tableStyleId>
              </a:tblPr>
              <a:tblGrid>
                <a:gridCol w="249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3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3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Contest Officials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Club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Area 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Division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District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/>
                        <a:t>Contest Chair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/>
                        <a:t>Contest Toastmaster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optional**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optional**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optional**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optional**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/>
                        <a:t>Chief Judge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/>
                        <a:t>Judges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5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*E</a:t>
                      </a:r>
                      <a:r>
                        <a:rPr lang="en-US" sz="1200" b="1" u="none" strike="noStrike" cap="none"/>
                        <a:t>qual number of voting judges from each club in the area or 5 minimum. 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*</a:t>
                      </a:r>
                      <a:r>
                        <a:rPr lang="en-US" sz="1200" b="1" u="none" strike="noStrike" cap="none"/>
                        <a:t>Equal number of voting judges from each area in the division or min 7.</a:t>
                      </a:r>
                      <a:r>
                        <a:rPr lang="en-US" sz="1200" b="1"/>
                        <a:t>No Judge shall  be a member  of any club in which a contestant is a member. </a:t>
                      </a:r>
                      <a:endParaRPr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/>
                    </a:p>
                  </a:txBody>
                  <a:tcPr marL="3950" marR="3950" marT="3950" marB="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*</a:t>
                      </a:r>
                      <a:r>
                        <a:rPr lang="en-US" sz="1200" b="1" u="none" strike="noStrike" cap="none"/>
                        <a:t>Equal number of  voting judges  from each Division in the District or min 7.</a:t>
                      </a:r>
                      <a:r>
                        <a:rPr lang="en-US" sz="1200" b="1"/>
                        <a:t>No Judge shall  be a member  of any club in which a contestant is a member. </a:t>
                      </a:r>
                      <a:endParaRPr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/>
                    </a:p>
                  </a:txBody>
                  <a:tcPr marL="3950" marR="3950" marT="39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/>
                        <a:t>Tie Breaking Judge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/>
                        <a:t>Ballot Counters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2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2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2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3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/>
                        <a:t>Timer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2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2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2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2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/>
                        <a:t>Test Speaker for Evaluation Contest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/>
                        <a:t>Sgt at Arms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*unless impractical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lnR w="12700" cap="flat" cmpd="sng">
                      <a:solidFill>
                        <a:srgbClr val="FFF2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**Rulebook Page 11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lnL w="12700" cap="flat" cmpd="sng">
                      <a:solidFill>
                        <a:srgbClr val="FFF2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2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2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lnL w="12700" cap="flat" cmpd="sng">
                      <a:solidFill>
                        <a:srgbClr val="FFF2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64" name="Google Shape;664;p86"/>
          <p:cNvSpPr txBox="1">
            <a:spLocks noGrp="1"/>
          </p:cNvSpPr>
          <p:nvPr>
            <p:ph type="title"/>
          </p:nvPr>
        </p:nvSpPr>
        <p:spPr>
          <a:xfrm>
            <a:off x="266700" y="97500"/>
            <a:ext cx="11284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accent3"/>
                </a:solidFill>
              </a:rPr>
              <a:t>Speech Contest Functionary Roles </a:t>
            </a:r>
            <a:endParaRPr sz="3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87"/>
          <p:cNvSpPr txBox="1">
            <a:spLocks noGrp="1"/>
          </p:cNvSpPr>
          <p:nvPr>
            <p:ph type="title"/>
          </p:nvPr>
        </p:nvSpPr>
        <p:spPr>
          <a:xfrm>
            <a:off x="298200" y="1230275"/>
            <a:ext cx="115956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Contest Chair</a:t>
            </a:r>
            <a:endParaRPr u="sng"/>
          </a:p>
        </p:txBody>
      </p:sp>
      <p:sp>
        <p:nvSpPr>
          <p:cNvPr id="670" name="Google Shape;670;p87"/>
          <p:cNvSpPr txBox="1">
            <a:spLocks noGrp="1"/>
          </p:cNvSpPr>
          <p:nvPr>
            <p:ph type="body" idx="4294967295"/>
          </p:nvPr>
        </p:nvSpPr>
        <p:spPr>
          <a:xfrm>
            <a:off x="381000" y="1717175"/>
            <a:ext cx="11262000" cy="4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7338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Plan the Contest</a:t>
            </a:r>
            <a:endParaRPr/>
          </a:p>
          <a:p>
            <a:pPr marL="342900" lvl="0" indent="-373380" algn="l" rtl="0">
              <a:spcBef>
                <a:spcPts val="544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Select Date / Time / Location</a:t>
            </a:r>
            <a:endParaRPr/>
          </a:p>
          <a:p>
            <a:pPr marL="342900" lvl="0" indent="-373380" algn="l" rtl="0">
              <a:spcBef>
                <a:spcPts val="544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Create the Agenda</a:t>
            </a:r>
            <a:endParaRPr/>
          </a:p>
          <a:p>
            <a:pPr marL="342900" lvl="0" indent="-373380" algn="l" rtl="0">
              <a:spcBef>
                <a:spcPts val="544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Download Certificates</a:t>
            </a:r>
            <a:endParaRPr/>
          </a:p>
          <a:p>
            <a:pPr marL="342900" lvl="0" indent="-373380" algn="l" rtl="0">
              <a:spcBef>
                <a:spcPts val="544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Order Trophies</a:t>
            </a:r>
            <a:endParaRPr/>
          </a:p>
          <a:p>
            <a:pPr marL="342900" lvl="0" indent="-373380" algn="l" rtl="0">
              <a:spcBef>
                <a:spcPts val="544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Verify Speaker Eligibility</a:t>
            </a:r>
            <a:endParaRPr/>
          </a:p>
          <a:p>
            <a:pPr marL="342900" lvl="0" indent="-347980" algn="l" rtl="0">
              <a:spcBef>
                <a:spcPts val="544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Appoints Chief Judge </a:t>
            </a:r>
            <a:endParaRPr/>
          </a:p>
          <a:p>
            <a:pPr marL="342900" lvl="0" indent="-347980" algn="l" rtl="0">
              <a:spcBef>
                <a:spcPts val="544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Appoints Sergeant at Arms </a:t>
            </a:r>
            <a:endParaRPr/>
          </a:p>
          <a:p>
            <a:pPr marL="342900" lvl="0" indent="-373380" algn="l" rtl="0">
              <a:spcBef>
                <a:spcPts val="544"/>
              </a:spcBef>
              <a:spcAft>
                <a:spcPts val="0"/>
              </a:spcAft>
              <a:buSzPts val="3200"/>
              <a:buChar char="•"/>
            </a:pPr>
            <a:r>
              <a:rPr lang="en-US" b="1"/>
              <a:t>Serve as Contest Toastmaster if one is not appointed </a:t>
            </a:r>
            <a:endParaRPr b="1"/>
          </a:p>
          <a:p>
            <a:pPr marL="342900" lvl="0" indent="-347980" algn="l" rtl="0">
              <a:spcBef>
                <a:spcPts val="544"/>
              </a:spcBef>
              <a:spcAft>
                <a:spcPts val="0"/>
              </a:spcAft>
              <a:buSzPts val="2800"/>
              <a:buChar char="•"/>
            </a:pPr>
            <a:r>
              <a:rPr lang="en-US" b="1"/>
              <a:t>Area/Division Director can appoint a Contest Chair. </a:t>
            </a:r>
            <a:endParaRPr b="1"/>
          </a:p>
        </p:txBody>
      </p:sp>
      <p:sp>
        <p:nvSpPr>
          <p:cNvPr id="671" name="Google Shape;671;p87"/>
          <p:cNvSpPr txBox="1">
            <a:spLocks noGrp="1"/>
          </p:cNvSpPr>
          <p:nvPr>
            <p:ph type="title"/>
          </p:nvPr>
        </p:nvSpPr>
        <p:spPr>
          <a:xfrm>
            <a:off x="304800" y="42600"/>
            <a:ext cx="11284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accent3"/>
                </a:solidFill>
              </a:rPr>
              <a:t>Speech Contest Functionary Roles </a:t>
            </a:r>
            <a:endParaRPr sz="3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88"/>
          <p:cNvSpPr txBox="1">
            <a:spLocks noGrp="1"/>
          </p:cNvSpPr>
          <p:nvPr>
            <p:ph type="title"/>
          </p:nvPr>
        </p:nvSpPr>
        <p:spPr>
          <a:xfrm>
            <a:off x="272410" y="1113306"/>
            <a:ext cx="11647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Chief Judge</a:t>
            </a:r>
            <a:endParaRPr u="sng"/>
          </a:p>
        </p:txBody>
      </p:sp>
      <p:sp>
        <p:nvSpPr>
          <p:cNvPr id="677" name="Google Shape;677;p88"/>
          <p:cNvSpPr txBox="1">
            <a:spLocks noGrp="1"/>
          </p:cNvSpPr>
          <p:nvPr>
            <p:ph type="body" idx="4294967295"/>
          </p:nvPr>
        </p:nvSpPr>
        <p:spPr>
          <a:xfrm>
            <a:off x="277925" y="1814175"/>
            <a:ext cx="116472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5113" algn="l" rtl="0">
              <a:spcBef>
                <a:spcPts val="0"/>
              </a:spcBef>
              <a:spcAft>
                <a:spcPts val="0"/>
              </a:spcAft>
              <a:buSzPct val="111744"/>
              <a:buChar char="•"/>
            </a:pPr>
            <a:r>
              <a:rPr lang="en-US" sz="3405"/>
              <a:t>Appoints </a:t>
            </a:r>
            <a:endParaRPr sz="3405"/>
          </a:p>
          <a:p>
            <a:pPr marL="914400" lvl="1" indent="-434013" algn="l" rtl="0">
              <a:spcBef>
                <a:spcPts val="0"/>
              </a:spcBef>
              <a:spcAft>
                <a:spcPts val="0"/>
              </a:spcAft>
              <a:buSzPct val="111714"/>
              <a:buChar char="•"/>
            </a:pPr>
            <a:r>
              <a:rPr lang="en-US" sz="3406"/>
              <a:t>Voting Judges </a:t>
            </a:r>
            <a:r>
              <a:rPr lang="en-US" sz="3406">
                <a:solidFill>
                  <a:srgbClr val="800000"/>
                </a:solidFill>
                <a:highlight>
                  <a:srgbClr val="FFF2CC"/>
                </a:highlight>
              </a:rPr>
              <a:t>(</a:t>
            </a:r>
            <a:r>
              <a:rPr lang="en-US" sz="3406" b="1">
                <a:solidFill>
                  <a:srgbClr val="800000"/>
                </a:solidFill>
                <a:highlight>
                  <a:srgbClr val="FFF2CC"/>
                </a:highlight>
              </a:rPr>
              <a:t>Check Voting Judges Eligibility - Speech Contest Rulebook )</a:t>
            </a:r>
            <a:endParaRPr sz="3406" b="1">
              <a:solidFill>
                <a:srgbClr val="800000"/>
              </a:solidFill>
              <a:highlight>
                <a:srgbClr val="FFF2CC"/>
              </a:highlight>
            </a:endParaRPr>
          </a:p>
          <a:p>
            <a:pPr marL="914400" lvl="1" indent="-455653" algn="l" rtl="0">
              <a:spcBef>
                <a:spcPts val="0"/>
              </a:spcBef>
              <a:spcAft>
                <a:spcPts val="0"/>
              </a:spcAft>
              <a:buSzPct val="123483"/>
              <a:buChar char="•"/>
            </a:pPr>
            <a:r>
              <a:rPr lang="en-US" sz="3406"/>
              <a:t>Ballot Counters</a:t>
            </a:r>
            <a:endParaRPr sz="3406"/>
          </a:p>
          <a:p>
            <a:pPr marL="914400" lvl="1" indent="-455653" algn="l" rtl="0">
              <a:spcBef>
                <a:spcPts val="0"/>
              </a:spcBef>
              <a:spcAft>
                <a:spcPts val="0"/>
              </a:spcAft>
              <a:buSzPct val="123483"/>
              <a:buChar char="•"/>
            </a:pPr>
            <a:r>
              <a:rPr lang="en-US" sz="3406"/>
              <a:t>Timers </a:t>
            </a:r>
            <a:endParaRPr sz="3406"/>
          </a:p>
          <a:p>
            <a:pPr marL="914400" lvl="1" indent="-455653" algn="l" rtl="0">
              <a:spcBef>
                <a:spcPts val="0"/>
              </a:spcBef>
              <a:spcAft>
                <a:spcPts val="0"/>
              </a:spcAft>
              <a:buSzPct val="123483"/>
              <a:buChar char="•"/>
            </a:pPr>
            <a:r>
              <a:rPr lang="en-US" sz="3406"/>
              <a:t>Secret Tie Breaking Judge</a:t>
            </a:r>
            <a:endParaRPr sz="3405"/>
          </a:p>
          <a:p>
            <a:pPr marL="342900" lvl="0" indent="-345113" algn="l" rtl="0">
              <a:spcBef>
                <a:spcPts val="640"/>
              </a:spcBef>
              <a:spcAft>
                <a:spcPts val="0"/>
              </a:spcAft>
              <a:buSzPct val="111744"/>
              <a:buChar char="•"/>
            </a:pPr>
            <a:r>
              <a:rPr lang="en-US" sz="3405"/>
              <a:t>Conduct Judges and Functionary Briefing</a:t>
            </a:r>
            <a:endParaRPr sz="3405"/>
          </a:p>
          <a:p>
            <a:pPr marL="342900" lvl="0" indent="-345113" algn="l" rtl="0">
              <a:spcBef>
                <a:spcPts val="640"/>
              </a:spcBef>
              <a:spcAft>
                <a:spcPts val="0"/>
              </a:spcAft>
              <a:buSzPct val="111744"/>
              <a:buChar char="•"/>
            </a:pPr>
            <a:r>
              <a:rPr lang="en-US" sz="3405"/>
              <a:t>Provides Counters’ Tally Sheet and Timer’s Sheet</a:t>
            </a:r>
            <a:endParaRPr sz="3405"/>
          </a:p>
          <a:p>
            <a:pPr marL="342900" lvl="0" indent="-345113" algn="l" rtl="0">
              <a:spcBef>
                <a:spcPts val="640"/>
              </a:spcBef>
              <a:spcAft>
                <a:spcPts val="0"/>
              </a:spcAft>
              <a:buSzPct val="111744"/>
              <a:buChar char="•"/>
            </a:pPr>
            <a:r>
              <a:rPr lang="en-US" sz="3405"/>
              <a:t>Oversee Ballot Counting</a:t>
            </a:r>
            <a:endParaRPr sz="3405"/>
          </a:p>
          <a:p>
            <a:pPr marL="457200" lvl="0" indent="0" algn="l" rtl="0">
              <a:spcBef>
                <a:spcPts val="544"/>
              </a:spcBef>
              <a:spcAft>
                <a:spcPts val="0"/>
              </a:spcAft>
              <a:buNone/>
            </a:pPr>
            <a:endParaRPr sz="3405" b="1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SzPct val="114285"/>
              <a:buNone/>
            </a:pPr>
            <a:endParaRPr/>
          </a:p>
        </p:txBody>
      </p:sp>
      <p:sp>
        <p:nvSpPr>
          <p:cNvPr id="678" name="Google Shape;678;p88"/>
          <p:cNvSpPr txBox="1">
            <a:spLocks noGrp="1"/>
          </p:cNvSpPr>
          <p:nvPr>
            <p:ph type="title"/>
          </p:nvPr>
        </p:nvSpPr>
        <p:spPr>
          <a:xfrm>
            <a:off x="304800" y="42600"/>
            <a:ext cx="11284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accent3"/>
                </a:solidFill>
              </a:rPr>
              <a:t>Speech Contest Functionary Roles </a:t>
            </a:r>
            <a:endParaRPr sz="3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89"/>
          <p:cNvSpPr txBox="1">
            <a:spLocks noGrp="1"/>
          </p:cNvSpPr>
          <p:nvPr>
            <p:ph type="title"/>
          </p:nvPr>
        </p:nvSpPr>
        <p:spPr>
          <a:xfrm>
            <a:off x="277935" y="1283818"/>
            <a:ext cx="11647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Contest Toastmaster (Optional) </a:t>
            </a:r>
            <a:endParaRPr u="sng"/>
          </a:p>
        </p:txBody>
      </p:sp>
      <p:sp>
        <p:nvSpPr>
          <p:cNvPr id="684" name="Google Shape;684;p89"/>
          <p:cNvSpPr txBox="1">
            <a:spLocks noGrp="1"/>
          </p:cNvSpPr>
          <p:nvPr>
            <p:ph type="body" idx="4294967295"/>
          </p:nvPr>
        </p:nvSpPr>
        <p:spPr>
          <a:xfrm>
            <a:off x="277925" y="1997273"/>
            <a:ext cx="11647200" cy="41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74650" algn="l" rtl="0"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en-US" sz="3300"/>
              <a:t>Runs the contest </a:t>
            </a:r>
            <a:endParaRPr sz="3300"/>
          </a:p>
          <a:p>
            <a:pPr marL="342900" lvl="0" indent="-374650" algn="l" rtl="0">
              <a:spcBef>
                <a:spcPts val="640"/>
              </a:spcBef>
              <a:spcAft>
                <a:spcPts val="0"/>
              </a:spcAft>
              <a:buSzPts val="3700"/>
              <a:buChar char="•"/>
            </a:pPr>
            <a:r>
              <a:rPr lang="en-US" sz="3300"/>
              <a:t>Brief the Contestants</a:t>
            </a:r>
            <a:endParaRPr sz="3300"/>
          </a:p>
          <a:p>
            <a:pPr marL="342900" lvl="0" indent="-374650" algn="l" rtl="0">
              <a:spcBef>
                <a:spcPts val="640"/>
              </a:spcBef>
              <a:spcAft>
                <a:spcPts val="0"/>
              </a:spcAft>
              <a:buSzPts val="3700"/>
              <a:buChar char="•"/>
            </a:pPr>
            <a:r>
              <a:rPr lang="en-US" sz="3300"/>
              <a:t>Works with Contest Chair to setup and run speech contest</a:t>
            </a:r>
            <a:endParaRPr sz="3300"/>
          </a:p>
          <a:p>
            <a:pPr marL="342900" lvl="0" indent="-374650" algn="l" rtl="0">
              <a:spcBef>
                <a:spcPts val="640"/>
              </a:spcBef>
              <a:spcAft>
                <a:spcPts val="0"/>
              </a:spcAft>
              <a:buSzPts val="3700"/>
              <a:buChar char="•"/>
            </a:pPr>
            <a:r>
              <a:rPr lang="en-US" sz="3300"/>
              <a:t>Reads the script and MCs the Contest</a:t>
            </a:r>
            <a:endParaRPr sz="3300"/>
          </a:p>
          <a:p>
            <a:pPr marL="457200" lvl="0" indent="0" algn="l" rtl="0">
              <a:spcBef>
                <a:spcPts val="544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89"/>
          <p:cNvSpPr txBox="1">
            <a:spLocks noGrp="1"/>
          </p:cNvSpPr>
          <p:nvPr>
            <p:ph type="title"/>
          </p:nvPr>
        </p:nvSpPr>
        <p:spPr>
          <a:xfrm>
            <a:off x="304800" y="42600"/>
            <a:ext cx="11284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accent3"/>
                </a:solidFill>
              </a:rPr>
              <a:t>Speech Contest Functionary Roles </a:t>
            </a:r>
            <a:endParaRPr sz="3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3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 sz="4300"/>
              <a:t>Recognition </a:t>
            </a:r>
            <a:endParaRPr sz="4300"/>
          </a:p>
        </p:txBody>
      </p:sp>
      <p:pic>
        <p:nvPicPr>
          <p:cNvPr id="476" name="Google Shape;47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95475"/>
            <a:ext cx="4133850" cy="420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8650" y="1118700"/>
            <a:ext cx="3714750" cy="420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31750" y="1141900"/>
            <a:ext cx="3607850" cy="415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90"/>
          <p:cNvSpPr txBox="1">
            <a:spLocks noGrp="1"/>
          </p:cNvSpPr>
          <p:nvPr>
            <p:ph type="title"/>
          </p:nvPr>
        </p:nvSpPr>
        <p:spPr>
          <a:xfrm>
            <a:off x="304800" y="1185600"/>
            <a:ext cx="109728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Staffing a speech contest</a:t>
            </a:r>
            <a:br>
              <a:rPr lang="en-US"/>
            </a:br>
            <a:endParaRPr>
              <a:solidFill>
                <a:srgbClr val="FF0000"/>
              </a:solidFill>
            </a:endParaRPr>
          </a:p>
        </p:txBody>
      </p:sp>
      <p:pic>
        <p:nvPicPr>
          <p:cNvPr id="691" name="Google Shape;691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425" y="1646750"/>
            <a:ext cx="11887203" cy="4220639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90"/>
          <p:cNvSpPr txBox="1">
            <a:spLocks noGrp="1"/>
          </p:cNvSpPr>
          <p:nvPr>
            <p:ph type="title"/>
          </p:nvPr>
        </p:nvSpPr>
        <p:spPr>
          <a:xfrm>
            <a:off x="304800" y="42600"/>
            <a:ext cx="11284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accent3"/>
                </a:solidFill>
              </a:rPr>
              <a:t>Speech Contest Functionary Roles </a:t>
            </a:r>
            <a:endParaRPr sz="3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91"/>
          <p:cNvSpPr txBox="1">
            <a:spLocks noGrp="1"/>
          </p:cNvSpPr>
          <p:nvPr>
            <p:ph type="title"/>
          </p:nvPr>
        </p:nvSpPr>
        <p:spPr>
          <a:xfrm>
            <a:off x="304800" y="1185600"/>
            <a:ext cx="109728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 Tutorials </a:t>
            </a:r>
            <a:br>
              <a:rPr lang="en-US"/>
            </a:br>
            <a:endParaRPr>
              <a:solidFill>
                <a:srgbClr val="FF0000"/>
              </a:solidFill>
            </a:endParaRPr>
          </a:p>
        </p:txBody>
      </p:sp>
      <p:pic>
        <p:nvPicPr>
          <p:cNvPr id="698" name="Google Shape;698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000" y="1600200"/>
            <a:ext cx="10840600" cy="4495801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91"/>
          <p:cNvSpPr txBox="1">
            <a:spLocks noGrp="1"/>
          </p:cNvSpPr>
          <p:nvPr>
            <p:ph type="title"/>
          </p:nvPr>
        </p:nvSpPr>
        <p:spPr>
          <a:xfrm>
            <a:off x="304800" y="42600"/>
            <a:ext cx="11284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accent3"/>
                </a:solidFill>
              </a:rPr>
              <a:t>Speech Contest Functionary Roles </a:t>
            </a:r>
            <a:endParaRPr sz="3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92"/>
          <p:cNvSpPr txBox="1">
            <a:spLocks noGrp="1"/>
          </p:cNvSpPr>
          <p:nvPr>
            <p:ph type="ctrTitle"/>
          </p:nvPr>
        </p:nvSpPr>
        <p:spPr>
          <a:xfrm>
            <a:off x="381000" y="1310875"/>
            <a:ext cx="11662800" cy="73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460">
                <a:solidFill>
                  <a:srgbClr val="FEEE9F"/>
                </a:solidFill>
              </a:rPr>
              <a:t>PART 2 Completed!  </a:t>
            </a:r>
            <a:endParaRPr sz="4460">
              <a:solidFill>
                <a:srgbClr val="FEEE9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460">
              <a:solidFill>
                <a:srgbClr val="FEEE9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460">
                <a:solidFill>
                  <a:srgbClr val="FEEE9F"/>
                </a:solidFill>
              </a:rPr>
              <a:t>Quiz Time!</a:t>
            </a:r>
            <a:endParaRPr sz="4460">
              <a:solidFill>
                <a:srgbClr val="FEEE9F"/>
              </a:solidFill>
            </a:endParaRPr>
          </a:p>
        </p:txBody>
      </p:sp>
      <p:pic>
        <p:nvPicPr>
          <p:cNvPr id="706" name="Google Shape;706;p92"/>
          <p:cNvPicPr preferRelativeResize="0"/>
          <p:nvPr/>
        </p:nvPicPr>
        <p:blipFill rotWithShape="1">
          <a:blip r:embed="rId3">
            <a:alphaModFix/>
          </a:blip>
          <a:srcRect b="8775"/>
          <a:stretch/>
        </p:blipFill>
        <p:spPr>
          <a:xfrm>
            <a:off x="4167650" y="2417525"/>
            <a:ext cx="3856675" cy="31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93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500" cy="64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Part 2</a:t>
            </a:r>
            <a:endParaRPr sz="4500"/>
          </a:p>
        </p:txBody>
      </p:sp>
      <p:sp>
        <p:nvSpPr>
          <p:cNvPr id="713" name="Google Shape;713;p93"/>
          <p:cNvSpPr txBox="1">
            <a:spLocks noGrp="1"/>
          </p:cNvSpPr>
          <p:nvPr>
            <p:ph type="body" idx="1"/>
          </p:nvPr>
        </p:nvSpPr>
        <p:spPr>
          <a:xfrm>
            <a:off x="277934" y="1037963"/>
            <a:ext cx="5641800" cy="82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Quiz Question </a:t>
            </a:r>
            <a:endParaRPr/>
          </a:p>
        </p:txBody>
      </p:sp>
      <p:sp>
        <p:nvSpPr>
          <p:cNvPr id="714" name="Google Shape;714;p93"/>
          <p:cNvSpPr txBox="1">
            <a:spLocks noGrp="1"/>
          </p:cNvSpPr>
          <p:nvPr>
            <p:ph type="body" idx="2"/>
          </p:nvPr>
        </p:nvSpPr>
        <p:spPr>
          <a:xfrm>
            <a:off x="277925" y="1861775"/>
            <a:ext cx="10478100" cy="40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00"/>
                </a:solidFill>
              </a:rPr>
              <a:t>Which role below is considered a “functionary” role essential for a speech contest?</a:t>
            </a:r>
            <a:endParaRPr sz="3200" b="1">
              <a:solidFill>
                <a:srgbClr val="000000"/>
              </a:solidFill>
            </a:endParaRPr>
          </a:p>
          <a:p>
            <a:pPr marL="9144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lphaUcPeriod"/>
            </a:pPr>
            <a:r>
              <a:rPr lang="en-US" sz="3200">
                <a:solidFill>
                  <a:srgbClr val="000000"/>
                </a:solidFill>
              </a:rPr>
              <a:t>Contestant</a:t>
            </a:r>
            <a:endParaRPr sz="3200">
              <a:solidFill>
                <a:srgbClr val="000000"/>
              </a:solidFill>
            </a:endParaRPr>
          </a:p>
          <a:p>
            <a:pPr marL="9144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lphaUcPeriod"/>
            </a:pPr>
            <a:r>
              <a:rPr lang="en-US" sz="3200">
                <a:solidFill>
                  <a:srgbClr val="000000"/>
                </a:solidFill>
              </a:rPr>
              <a:t>Timer</a:t>
            </a:r>
            <a:endParaRPr sz="3200">
              <a:solidFill>
                <a:srgbClr val="000000"/>
              </a:solidFill>
            </a:endParaRPr>
          </a:p>
          <a:p>
            <a:pPr marL="9144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lphaUcPeriod"/>
            </a:pPr>
            <a:r>
              <a:rPr lang="en-US" sz="3200">
                <a:solidFill>
                  <a:srgbClr val="000000"/>
                </a:solidFill>
              </a:rPr>
              <a:t>Club Mentor</a:t>
            </a:r>
            <a:endParaRPr sz="3200">
              <a:solidFill>
                <a:srgbClr val="000000"/>
              </a:solidFill>
            </a:endParaRPr>
          </a:p>
          <a:p>
            <a:pPr marL="9144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lphaUcPeriod"/>
            </a:pPr>
            <a:r>
              <a:rPr lang="en-US" sz="3200">
                <a:solidFill>
                  <a:srgbClr val="000000"/>
                </a:solidFill>
              </a:rPr>
              <a:t>Guest Speaker</a:t>
            </a:r>
            <a:endParaRPr sz="3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94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500" cy="64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Part 2</a:t>
            </a:r>
            <a:endParaRPr sz="4500"/>
          </a:p>
        </p:txBody>
      </p:sp>
      <p:sp>
        <p:nvSpPr>
          <p:cNvPr id="721" name="Google Shape;721;p94"/>
          <p:cNvSpPr txBox="1">
            <a:spLocks noGrp="1"/>
          </p:cNvSpPr>
          <p:nvPr>
            <p:ph type="body" idx="1"/>
          </p:nvPr>
        </p:nvSpPr>
        <p:spPr>
          <a:xfrm>
            <a:off x="277934" y="1037963"/>
            <a:ext cx="5641800" cy="82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Quiz Question </a:t>
            </a:r>
            <a:endParaRPr/>
          </a:p>
        </p:txBody>
      </p:sp>
      <p:sp>
        <p:nvSpPr>
          <p:cNvPr id="722" name="Google Shape;722;p94"/>
          <p:cNvSpPr txBox="1">
            <a:spLocks noGrp="1"/>
          </p:cNvSpPr>
          <p:nvPr>
            <p:ph type="body" idx="2"/>
          </p:nvPr>
        </p:nvSpPr>
        <p:spPr>
          <a:xfrm>
            <a:off x="277925" y="1861775"/>
            <a:ext cx="10478100" cy="40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00"/>
                </a:solidFill>
              </a:rPr>
              <a:t>The Voting Judge is responsible for debriefing the contest functionaires before the contest. 				</a:t>
            </a:r>
            <a:endParaRPr sz="3200">
              <a:solidFill>
                <a:srgbClr val="000000"/>
              </a:solidFill>
            </a:endParaRPr>
          </a:p>
          <a:p>
            <a:pPr marL="9144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lphaUcPeriod"/>
            </a:pPr>
            <a:r>
              <a:rPr lang="en-US" sz="3200">
                <a:solidFill>
                  <a:srgbClr val="000000"/>
                </a:solidFill>
              </a:rPr>
              <a:t>True</a:t>
            </a:r>
            <a:endParaRPr sz="3200">
              <a:solidFill>
                <a:srgbClr val="000000"/>
              </a:solidFill>
            </a:endParaRPr>
          </a:p>
          <a:p>
            <a:pPr marL="9144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lphaUcPeriod"/>
            </a:pPr>
            <a:r>
              <a:rPr lang="en-US" sz="3200">
                <a:solidFill>
                  <a:srgbClr val="000000"/>
                </a:solidFill>
              </a:rPr>
              <a:t>False</a:t>
            </a:r>
            <a:endParaRPr sz="3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95"/>
          <p:cNvSpPr txBox="1">
            <a:spLocks noGrp="1"/>
          </p:cNvSpPr>
          <p:nvPr>
            <p:ph type="ctrTitle"/>
          </p:nvPr>
        </p:nvSpPr>
        <p:spPr>
          <a:xfrm>
            <a:off x="264600" y="3268050"/>
            <a:ext cx="11662800" cy="73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6000">
                <a:solidFill>
                  <a:srgbClr val="FEEE9F"/>
                </a:solidFill>
              </a:rPr>
              <a:t>Part 3:</a:t>
            </a:r>
            <a:r>
              <a:rPr lang="en-US" sz="4460">
                <a:solidFill>
                  <a:srgbClr val="FEEE9F"/>
                </a:solidFill>
              </a:rPr>
              <a:t>  </a:t>
            </a:r>
            <a:endParaRPr sz="4460">
              <a:solidFill>
                <a:srgbClr val="FEEE9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460">
                <a:solidFill>
                  <a:srgbClr val="FEEE9F"/>
                </a:solidFill>
              </a:rPr>
              <a:t>Overview of Speech Contest Preparation</a:t>
            </a:r>
            <a:endParaRPr sz="4460">
              <a:solidFill>
                <a:srgbClr val="FEEE9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96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 sz="4300"/>
              <a:t>PART 3</a:t>
            </a:r>
            <a:endParaRPr sz="4300"/>
          </a:p>
        </p:txBody>
      </p:sp>
      <p:sp>
        <p:nvSpPr>
          <p:cNvPr id="734" name="Google Shape;734;p96"/>
          <p:cNvSpPr txBox="1">
            <a:spLocks noGrp="1"/>
          </p:cNvSpPr>
          <p:nvPr>
            <p:ph type="body" idx="4294967295"/>
          </p:nvPr>
        </p:nvSpPr>
        <p:spPr>
          <a:xfrm>
            <a:off x="277925" y="1240075"/>
            <a:ext cx="11647500" cy="4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457200" lvl="0" indent="-4048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3000" b="1"/>
              <a:t>Identify Essential Contest Forms and Resources</a:t>
            </a:r>
            <a:endParaRPr sz="3000" b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457200" lvl="0" indent="-4048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3000" b="1"/>
              <a:t>Review Timeline and Checklist for Contest Preparation</a:t>
            </a:r>
            <a:endParaRPr sz="3000" b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97"/>
          <p:cNvSpPr txBox="1">
            <a:spLocks noGrp="1"/>
          </p:cNvSpPr>
          <p:nvPr>
            <p:ph type="title"/>
          </p:nvPr>
        </p:nvSpPr>
        <p:spPr>
          <a:xfrm>
            <a:off x="406400" y="1017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3"/>
                </a:solidFill>
              </a:rPr>
              <a:t>Identify Essential Contest Forms and Resources</a:t>
            </a:r>
            <a:endParaRPr/>
          </a:p>
        </p:txBody>
      </p:sp>
      <p:sp>
        <p:nvSpPr>
          <p:cNvPr id="740" name="Google Shape;740;p97"/>
          <p:cNvSpPr txBox="1">
            <a:spLocks noGrp="1"/>
          </p:cNvSpPr>
          <p:nvPr>
            <p:ph type="body" idx="1"/>
          </p:nvPr>
        </p:nvSpPr>
        <p:spPr>
          <a:xfrm>
            <a:off x="406400" y="1042150"/>
            <a:ext cx="6440400" cy="4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/>
              <a:t>Resources 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88888"/>
              <a:buChar char="•"/>
            </a:pPr>
            <a:r>
              <a:rPr lang="en-US" sz="2700" u="sng">
                <a:solidFill>
                  <a:schemeClr val="hlink"/>
                </a:solidFill>
                <a:hlinkClick r:id="rId3"/>
              </a:rPr>
              <a:t>Toastmasters Speech Contest Page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sng">
                <a:solidFill>
                  <a:schemeClr val="hlink"/>
                </a:solidFill>
                <a:hlinkClick r:id="rId3"/>
              </a:rPr>
              <a:t> </a:t>
            </a:r>
            <a:endParaRPr sz="2700"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88888"/>
              <a:buChar char="•"/>
            </a:pPr>
            <a:r>
              <a:rPr lang="en-US" sz="2700" u="sng">
                <a:solidFill>
                  <a:schemeClr val="hlink"/>
                </a:solidFill>
                <a:hlinkClick r:id="rId4"/>
              </a:rPr>
              <a:t>Speech Contest Rulebook </a:t>
            </a:r>
            <a:endParaRPr sz="2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800000"/>
                </a:solidFill>
                <a:highlight>
                  <a:srgbClr val="FFF2CC"/>
                </a:highlight>
              </a:rPr>
              <a:t>Club (Option for Clubs Only) </a:t>
            </a:r>
            <a:endParaRPr sz="2700" b="1">
              <a:solidFill>
                <a:srgbClr val="800000"/>
              </a:solidFill>
              <a:highlight>
                <a:srgbClr val="FFF2CC"/>
              </a:highlight>
            </a:endParaRPr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88888"/>
              <a:buChar char="•"/>
            </a:pPr>
            <a:r>
              <a:rPr lang="en-US" sz="2700" u="sng">
                <a:solidFill>
                  <a:schemeClr val="hlink"/>
                </a:solidFill>
                <a:hlinkClick r:id="rId5"/>
              </a:rPr>
              <a:t>Online and Hybrid Speech Contest Best Practices</a:t>
            </a:r>
            <a:endParaRPr sz="27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/>
              <a:t>Forms 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88888"/>
              <a:buChar char="•"/>
            </a:pPr>
            <a:r>
              <a:rPr lang="en-US" sz="2700" u="sng">
                <a:solidFill>
                  <a:schemeClr val="hlink"/>
                </a:solidFill>
                <a:hlinkClick r:id="rId6"/>
              </a:rPr>
              <a:t>Toastmasters International -International Speech Contest Kit</a:t>
            </a:r>
            <a:endParaRPr sz="2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88888"/>
              <a:buChar char="•"/>
            </a:pPr>
            <a:r>
              <a:rPr lang="en-US" sz="2700" u="sng">
                <a:solidFill>
                  <a:schemeClr val="hlink"/>
                </a:solidFill>
                <a:hlinkClick r:id="rId7"/>
              </a:rPr>
              <a:t>Table Topics Speech Contest Kit  </a:t>
            </a:r>
            <a:endParaRPr sz="2700"/>
          </a:p>
        </p:txBody>
      </p:sp>
      <p:sp>
        <p:nvSpPr>
          <p:cNvPr id="741" name="Google Shape;741;p97"/>
          <p:cNvSpPr txBox="1"/>
          <p:nvPr/>
        </p:nvSpPr>
        <p:spPr>
          <a:xfrm>
            <a:off x="11277600" y="6172200"/>
            <a:ext cx="60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pic>
        <p:nvPicPr>
          <p:cNvPr id="742" name="Google Shape;742;p9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54250" y="1118350"/>
            <a:ext cx="4971050" cy="497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98"/>
          <p:cNvSpPr txBox="1">
            <a:spLocks noGrp="1"/>
          </p:cNvSpPr>
          <p:nvPr>
            <p:ph type="title"/>
          </p:nvPr>
        </p:nvSpPr>
        <p:spPr>
          <a:xfrm>
            <a:off x="266700" y="1017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3"/>
                </a:solidFill>
              </a:rPr>
              <a:t>Optional Resources</a:t>
            </a:r>
            <a:endParaRPr/>
          </a:p>
        </p:txBody>
      </p:sp>
      <p:sp>
        <p:nvSpPr>
          <p:cNvPr id="748" name="Google Shape;748;p98"/>
          <p:cNvSpPr txBox="1"/>
          <p:nvPr/>
        </p:nvSpPr>
        <p:spPr>
          <a:xfrm>
            <a:off x="11277600" y="6172200"/>
            <a:ext cx="60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graphicFrame>
        <p:nvGraphicFramePr>
          <p:cNvPr id="749" name="Google Shape;749;p98"/>
          <p:cNvGraphicFramePr/>
          <p:nvPr/>
        </p:nvGraphicFramePr>
        <p:xfrm>
          <a:off x="190475" y="1244750"/>
          <a:ext cx="11696750" cy="5087330"/>
        </p:xfrm>
        <a:graphic>
          <a:graphicData uri="http://schemas.openxmlformats.org/drawingml/2006/table">
            <a:tbl>
              <a:tblPr>
                <a:noFill/>
                <a:tableStyleId>{BC3D34C1-958A-4473-B4CF-5B306DB69FBE}</a:tableStyleId>
              </a:tblPr>
              <a:tblGrid>
                <a:gridCol w="215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9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/>
                        <a:t>Curated Speech Contest Information from Various Districts </a:t>
                      </a:r>
                      <a:endParaRPr sz="23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800000"/>
                          </a:solidFill>
                          <a:highlight>
                            <a:srgbClr val="FFF2CC"/>
                          </a:highlight>
                        </a:rPr>
                        <a:t>(Extra References, If Needed) </a:t>
                      </a:r>
                      <a:endParaRPr sz="1800" b="1">
                        <a:solidFill>
                          <a:srgbClr val="800000"/>
                        </a:solidFill>
                        <a:highlight>
                          <a:srgbClr val="FFF2CC"/>
                        </a:highlight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Toastmaster District 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 Link 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Information Highlight </a:t>
                      </a:r>
                      <a:endParaRPr sz="16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District 4 </a:t>
                      </a:r>
                      <a:endParaRPr sz="17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chemeClr val="hlink"/>
                          </a:solidFill>
                          <a:hlinkClick r:id="rId3"/>
                        </a:rPr>
                        <a:t>District 4  Speech Contest Resource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District 4 offers a section with </a:t>
                      </a:r>
                      <a:r>
                        <a:rPr lang="en-US" b="1"/>
                        <a:t>tutorials and a district contest script</a:t>
                      </a:r>
                      <a:r>
                        <a:rPr lang="en-US"/>
                        <a:t> that can serve as a source of inspiration and valuable insights.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District 31 </a:t>
                      </a:r>
                      <a:endParaRPr sz="17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chemeClr val="hlink"/>
                          </a:solidFill>
                          <a:hlinkClick r:id="rId4"/>
                        </a:rPr>
                        <a:t>District 31 Speech Contest Resource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District 31 provides a section with a </a:t>
                      </a:r>
                      <a:r>
                        <a:rPr lang="en-US" b="1"/>
                        <a:t>Sample Contest Agenda</a:t>
                      </a:r>
                      <a:r>
                        <a:rPr lang="en-US"/>
                        <a:t> to assist with organization, including options for joint contests.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District 47 </a:t>
                      </a:r>
                      <a:endParaRPr sz="17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chemeClr val="hlink"/>
                          </a:solidFill>
                          <a:hlinkClick r:id="rId5"/>
                        </a:rPr>
                        <a:t>District 47: Zoom Contest Coordinator Training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District 47 offers a </a:t>
                      </a:r>
                      <a:r>
                        <a:rPr lang="en-US" b="1"/>
                        <a:t>YouTube tutorial </a:t>
                      </a:r>
                      <a:r>
                        <a:rPr lang="en-US"/>
                        <a:t>on contest procedures specifically designed for </a:t>
                      </a:r>
                      <a:r>
                        <a:rPr lang="en-US" b="1"/>
                        <a:t>Zoom Masters</a:t>
                      </a:r>
                      <a:r>
                        <a:rPr lang="en-US"/>
                        <a:t>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District 14 </a:t>
                      </a:r>
                      <a:endParaRPr sz="17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chemeClr val="hlink"/>
                          </a:solidFill>
                          <a:hlinkClick r:id="rId6"/>
                        </a:rPr>
                        <a:t>District 14 Speech Contest Training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District 14 offers a collection of </a:t>
                      </a:r>
                      <a:r>
                        <a:rPr lang="en-US" b="1"/>
                        <a:t>YouTube videos for contest training</a:t>
                      </a:r>
                      <a:r>
                        <a:rPr lang="en-US"/>
                        <a:t>, with content produced in 2022 and later.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7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District 1 </a:t>
                      </a:r>
                      <a:endParaRPr sz="17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chemeClr val="hlink"/>
                          </a:solidFill>
                          <a:hlinkClick r:id="rId7"/>
                        </a:rPr>
                        <a:t>District 1: Toastmasters-Speech-Contest-Chair-Planning-Action-Doc.pdf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District 1 provides a</a:t>
                      </a:r>
                      <a:r>
                        <a:rPr lang="en-US" b="1"/>
                        <a:t> speech contest checklist</a:t>
                      </a:r>
                      <a:r>
                        <a:rPr lang="en-US"/>
                        <a:t> to assist with planning. </a:t>
                      </a:r>
                      <a:r>
                        <a:rPr lang="en-US">
                          <a:solidFill>
                            <a:srgbClr val="800000"/>
                          </a:solidFill>
                        </a:rPr>
                        <a:t>Keep in mind that you can tailor the checklist to fit your specific needs—you don’t need to use every item.</a:t>
                      </a:r>
                      <a:endParaRPr>
                        <a:solidFill>
                          <a:srgbClr val="80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99"/>
          <p:cNvSpPr txBox="1">
            <a:spLocks noGrp="1"/>
          </p:cNvSpPr>
          <p:nvPr>
            <p:ph type="title"/>
          </p:nvPr>
        </p:nvSpPr>
        <p:spPr>
          <a:xfrm>
            <a:off x="266700" y="492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3"/>
                </a:solidFill>
              </a:rPr>
              <a:t>Review Timeline and Checklist for Contest </a:t>
            </a:r>
            <a:endParaRPr/>
          </a:p>
        </p:txBody>
      </p:sp>
      <p:sp>
        <p:nvSpPr>
          <p:cNvPr id="755" name="Google Shape;755;p99"/>
          <p:cNvSpPr txBox="1">
            <a:spLocks noGrp="1"/>
          </p:cNvSpPr>
          <p:nvPr>
            <p:ph type="body" idx="1"/>
          </p:nvPr>
        </p:nvSpPr>
        <p:spPr>
          <a:xfrm>
            <a:off x="141175" y="1192250"/>
            <a:ext cx="5758200" cy="4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/>
              <a:t>Plan – start early</a:t>
            </a:r>
            <a:endParaRPr sz="28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US" sz="3000" u="sng">
                <a:solidFill>
                  <a:schemeClr val="hlink"/>
                </a:solidFill>
                <a:hlinkClick r:id="rId3"/>
              </a:rPr>
              <a:t>Utilize the Checklist in the Speech Contest Rulebook</a:t>
            </a:r>
            <a:r>
              <a:rPr lang="en-US" sz="3000"/>
              <a:t> </a:t>
            </a:r>
            <a:endParaRPr sz="3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US" sz="3000"/>
              <a:t>Communicate with your Team</a:t>
            </a:r>
            <a:endParaRPr sz="3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US" sz="3000"/>
              <a:t>Prepare for the unexpected </a:t>
            </a:r>
            <a:endParaRPr sz="3000"/>
          </a:p>
        </p:txBody>
      </p:sp>
      <p:sp>
        <p:nvSpPr>
          <p:cNvPr id="756" name="Google Shape;756;p99"/>
          <p:cNvSpPr txBox="1"/>
          <p:nvPr/>
        </p:nvSpPr>
        <p:spPr>
          <a:xfrm>
            <a:off x="11277600" y="6172200"/>
            <a:ext cx="60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57" name="Google Shape;757;p99"/>
          <p:cNvSpPr txBox="1"/>
          <p:nvPr/>
        </p:nvSpPr>
        <p:spPr>
          <a:xfrm>
            <a:off x="6096000" y="1059350"/>
            <a:ext cx="5884200" cy="49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/>
              <a:t>Timeline </a:t>
            </a:r>
            <a:endParaRPr sz="28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Pre-Contest (6-8 weeks out):</a:t>
            </a:r>
            <a:r>
              <a:rPr lang="en-US" sz="2800"/>
              <a:t> </a:t>
            </a:r>
            <a:r>
              <a:rPr lang="en-US" sz="2700"/>
              <a:t>Secure venue, recruit judges, promote event</a:t>
            </a:r>
            <a:endParaRPr sz="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2-4 Weeks Prior:</a:t>
            </a:r>
            <a:r>
              <a:rPr lang="en-US" sz="2800"/>
              <a:t> Finalize </a:t>
            </a:r>
            <a:r>
              <a:rPr lang="en-US" sz="2700"/>
              <a:t>contestant list, prepare ballots, confirm roles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1 Week Prior:</a:t>
            </a:r>
            <a:r>
              <a:rPr lang="en-US" sz="2800"/>
              <a:t> Rehearse setup, </a:t>
            </a:r>
            <a:r>
              <a:rPr lang="en-US" sz="2700"/>
              <a:t>review checklist with team, confirm logistics</a:t>
            </a:r>
            <a:endParaRPr sz="2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4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 sz="4300"/>
              <a:t>Purpose and Transparency Statement </a:t>
            </a:r>
            <a:endParaRPr sz="4300"/>
          </a:p>
        </p:txBody>
      </p:sp>
      <p:sp>
        <p:nvSpPr>
          <p:cNvPr id="484" name="Google Shape;484;p64"/>
          <p:cNvSpPr txBox="1">
            <a:spLocks noGrp="1"/>
          </p:cNvSpPr>
          <p:nvPr>
            <p:ph type="body" idx="4294967295"/>
          </p:nvPr>
        </p:nvSpPr>
        <p:spPr>
          <a:xfrm>
            <a:off x="227075" y="1500000"/>
            <a:ext cx="11749200" cy="43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4165"/>
                </a:solidFill>
              </a:rPr>
              <a:t>We aim to fully support you in preparing for a successful contest experience! For any contest-related questions, your top resources are the Toastmasters International Speech Contest Rulebook and the Speech Contest Page. Additionally,</a:t>
            </a:r>
            <a:r>
              <a:rPr lang="en-US" sz="3200" b="1">
                <a:solidFill>
                  <a:srgbClr val="004165"/>
                </a:solidFill>
              </a:rPr>
              <a:t> </a:t>
            </a:r>
            <a:r>
              <a:rPr lang="en-US" sz="3200">
                <a:solidFill>
                  <a:srgbClr val="004165"/>
                </a:solidFill>
              </a:rPr>
              <a:t>Craig Gerard has kindly offered his expertise to answer urgent questions. Please respect his time by consulting all available resources before contacting him.</a:t>
            </a:r>
            <a:endParaRPr>
              <a:solidFill>
                <a:srgbClr val="00416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00"/>
          <p:cNvSpPr txBox="1"/>
          <p:nvPr/>
        </p:nvSpPr>
        <p:spPr>
          <a:xfrm>
            <a:off x="11277600" y="6172200"/>
            <a:ext cx="60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63" name="Google Shape;763;p100"/>
          <p:cNvSpPr txBox="1"/>
          <p:nvPr/>
        </p:nvSpPr>
        <p:spPr>
          <a:xfrm>
            <a:off x="381000" y="68475"/>
            <a:ext cx="9587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3"/>
                </a:solidFill>
              </a:rPr>
              <a:t>Review Timeline and Checklist for Contest </a:t>
            </a:r>
            <a:endParaRPr sz="800"/>
          </a:p>
        </p:txBody>
      </p:sp>
      <p:sp>
        <p:nvSpPr>
          <p:cNvPr id="764" name="Google Shape;764;p100"/>
          <p:cNvSpPr txBox="1">
            <a:spLocks noGrp="1"/>
          </p:cNvSpPr>
          <p:nvPr>
            <p:ph type="body" idx="1"/>
          </p:nvPr>
        </p:nvSpPr>
        <p:spPr>
          <a:xfrm>
            <a:off x="323925" y="1358025"/>
            <a:ext cx="10205700" cy="47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Overview: Speech Contest Flow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Briefings (Contest Chair and Chief Judge) </a:t>
            </a:r>
            <a:endParaRPr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Speech Contest </a:t>
            </a:r>
            <a:endParaRPr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Judging and Contestants Interviews (Simultaneously) </a:t>
            </a:r>
            <a:endParaRPr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Announcement of Winners </a:t>
            </a:r>
            <a:endParaRPr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Email Notifications and Certificates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Details in Speech Contest Rulebook 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01"/>
          <p:cNvSpPr txBox="1"/>
          <p:nvPr/>
        </p:nvSpPr>
        <p:spPr>
          <a:xfrm>
            <a:off x="11277600" y="6172200"/>
            <a:ext cx="60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70" name="Google Shape;770;p101"/>
          <p:cNvSpPr txBox="1"/>
          <p:nvPr/>
        </p:nvSpPr>
        <p:spPr>
          <a:xfrm>
            <a:off x="177475" y="84125"/>
            <a:ext cx="5211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3"/>
                </a:solidFill>
              </a:rPr>
              <a:t>Review Timeline and Checklist for Contest </a:t>
            </a:r>
            <a:endParaRPr sz="800"/>
          </a:p>
        </p:txBody>
      </p:sp>
      <p:pic>
        <p:nvPicPr>
          <p:cNvPr id="771" name="Google Shape;771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5075" y="84125"/>
            <a:ext cx="5555936" cy="598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601" y="2415130"/>
            <a:ext cx="5045625" cy="3452269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101"/>
          <p:cNvSpPr txBox="1">
            <a:spLocks noGrp="1"/>
          </p:cNvSpPr>
          <p:nvPr>
            <p:ph type="body" idx="1"/>
          </p:nvPr>
        </p:nvSpPr>
        <p:spPr>
          <a:xfrm>
            <a:off x="216613" y="1099925"/>
            <a:ext cx="5133600" cy="1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Example Agenda: 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 u="sng"/>
              <a:t>Areas</a:t>
            </a:r>
            <a:r>
              <a:rPr lang="en-US" b="1"/>
              <a:t> Speech Contest (In-Person)</a:t>
            </a:r>
            <a:endParaRPr>
              <a:solidFill>
                <a:srgbClr val="800000"/>
              </a:solidFill>
              <a:highlight>
                <a:srgbClr val="FFF2CC"/>
              </a:highligh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02"/>
          <p:cNvSpPr txBox="1"/>
          <p:nvPr/>
        </p:nvSpPr>
        <p:spPr>
          <a:xfrm>
            <a:off x="11277600" y="6172200"/>
            <a:ext cx="60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79" name="Google Shape;779;p102"/>
          <p:cNvSpPr txBox="1"/>
          <p:nvPr/>
        </p:nvSpPr>
        <p:spPr>
          <a:xfrm>
            <a:off x="177475" y="84125"/>
            <a:ext cx="5211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3"/>
                </a:solidFill>
              </a:rPr>
              <a:t>Review Timeline and Checklist for Contest </a:t>
            </a:r>
            <a:endParaRPr sz="800"/>
          </a:p>
        </p:txBody>
      </p:sp>
      <p:pic>
        <p:nvPicPr>
          <p:cNvPr id="780" name="Google Shape;780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0"/>
            <a:ext cx="5133600" cy="6074903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102"/>
          <p:cNvSpPr txBox="1">
            <a:spLocks noGrp="1"/>
          </p:cNvSpPr>
          <p:nvPr>
            <p:ph type="body" idx="1"/>
          </p:nvPr>
        </p:nvSpPr>
        <p:spPr>
          <a:xfrm>
            <a:off x="266700" y="1659750"/>
            <a:ext cx="5540700" cy="3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/>
              <a:t>Example Agenda: </a:t>
            </a:r>
            <a:endParaRPr sz="30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Virtual Joint </a:t>
            </a:r>
            <a:r>
              <a:rPr lang="en-US" b="1" u="sng"/>
              <a:t>Areas</a:t>
            </a:r>
            <a:r>
              <a:rPr lang="en-US" b="1"/>
              <a:t> (Division B) Speech Contest Agenda.</a:t>
            </a:r>
            <a:endParaRPr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Char char="•"/>
            </a:pPr>
            <a:r>
              <a:rPr lang="en-US" b="1">
                <a:solidFill>
                  <a:srgbClr val="800000"/>
                </a:solidFill>
                <a:highlight>
                  <a:srgbClr val="FFF2CC"/>
                </a:highlight>
              </a:rPr>
              <a:t>Modify for In-Person </a:t>
            </a:r>
            <a:endParaRPr b="1">
              <a:solidFill>
                <a:srgbClr val="800000"/>
              </a:solidFill>
              <a:highlight>
                <a:srgbClr val="FFF2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00000"/>
              </a:solidFill>
              <a:highlight>
                <a:srgbClr val="FFF2CC"/>
              </a:highlight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03"/>
          <p:cNvSpPr txBox="1">
            <a:spLocks noGrp="1"/>
          </p:cNvSpPr>
          <p:nvPr>
            <p:ph type="ctrTitle"/>
          </p:nvPr>
        </p:nvSpPr>
        <p:spPr>
          <a:xfrm>
            <a:off x="381000" y="1310875"/>
            <a:ext cx="11662800" cy="73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460">
                <a:solidFill>
                  <a:srgbClr val="FEEE9F"/>
                </a:solidFill>
              </a:rPr>
              <a:t>PART 3 Completed!  </a:t>
            </a:r>
            <a:endParaRPr sz="4460">
              <a:solidFill>
                <a:srgbClr val="FEEE9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460">
              <a:solidFill>
                <a:srgbClr val="FEEE9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460">
                <a:solidFill>
                  <a:srgbClr val="FEEE9F"/>
                </a:solidFill>
              </a:rPr>
              <a:t>Quiz Time!</a:t>
            </a:r>
            <a:endParaRPr sz="4460">
              <a:solidFill>
                <a:srgbClr val="FEEE9F"/>
              </a:solidFill>
            </a:endParaRPr>
          </a:p>
        </p:txBody>
      </p:sp>
      <p:pic>
        <p:nvPicPr>
          <p:cNvPr id="788" name="Google Shape;788;p103"/>
          <p:cNvPicPr preferRelativeResize="0"/>
          <p:nvPr/>
        </p:nvPicPr>
        <p:blipFill rotWithShape="1">
          <a:blip r:embed="rId3">
            <a:alphaModFix/>
          </a:blip>
          <a:srcRect b="8775"/>
          <a:stretch/>
        </p:blipFill>
        <p:spPr>
          <a:xfrm>
            <a:off x="4167650" y="2417525"/>
            <a:ext cx="3856675" cy="31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04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500" cy="64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 3</a:t>
            </a:r>
            <a:endParaRPr/>
          </a:p>
        </p:txBody>
      </p:sp>
      <p:sp>
        <p:nvSpPr>
          <p:cNvPr id="795" name="Google Shape;795;p104"/>
          <p:cNvSpPr txBox="1">
            <a:spLocks noGrp="1"/>
          </p:cNvSpPr>
          <p:nvPr>
            <p:ph type="body" idx="1"/>
          </p:nvPr>
        </p:nvSpPr>
        <p:spPr>
          <a:xfrm>
            <a:off x="277934" y="1037963"/>
            <a:ext cx="5641800" cy="82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Quiz Question </a:t>
            </a:r>
            <a:endParaRPr/>
          </a:p>
        </p:txBody>
      </p:sp>
      <p:sp>
        <p:nvSpPr>
          <p:cNvPr id="796" name="Google Shape;796;p104"/>
          <p:cNvSpPr txBox="1">
            <a:spLocks noGrp="1"/>
          </p:cNvSpPr>
          <p:nvPr>
            <p:ph type="body" idx="2"/>
          </p:nvPr>
        </p:nvSpPr>
        <p:spPr>
          <a:xfrm>
            <a:off x="277925" y="1861775"/>
            <a:ext cx="10478100" cy="40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16" b="1">
                <a:solidFill>
                  <a:srgbClr val="000000"/>
                </a:solidFill>
              </a:rPr>
              <a:t>What is one key requirement for an Area or Division Director when organizing a contest?</a:t>
            </a:r>
            <a:endParaRPr sz="3016" b="1">
              <a:solidFill>
                <a:srgbClr val="000000"/>
              </a:solidFill>
            </a:endParaRPr>
          </a:p>
          <a:p>
            <a:pPr marL="914400" lvl="0" indent="-391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lphaUcPeriod"/>
            </a:pPr>
            <a:r>
              <a:rPr lang="en-US" sz="3016">
                <a:solidFill>
                  <a:srgbClr val="000000"/>
                </a:solidFill>
              </a:rPr>
              <a:t>Selecting all contestants</a:t>
            </a:r>
            <a:endParaRPr sz="3016">
              <a:solidFill>
                <a:srgbClr val="000000"/>
              </a:solidFill>
            </a:endParaRPr>
          </a:p>
          <a:p>
            <a:pPr marL="914400" lvl="0" indent="-391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lphaUcPeriod"/>
            </a:pPr>
            <a:r>
              <a:rPr lang="en-US" sz="3016">
                <a:solidFill>
                  <a:srgbClr val="000000"/>
                </a:solidFill>
              </a:rPr>
              <a:t>Communicating contest expectations and organizing resources</a:t>
            </a:r>
            <a:endParaRPr sz="3016">
              <a:solidFill>
                <a:srgbClr val="000000"/>
              </a:solidFill>
            </a:endParaRPr>
          </a:p>
          <a:p>
            <a:pPr marL="914400" lvl="0" indent="-391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lphaUcPeriod"/>
            </a:pPr>
            <a:r>
              <a:rPr lang="en-US" sz="3016">
                <a:solidFill>
                  <a:srgbClr val="000000"/>
                </a:solidFill>
              </a:rPr>
              <a:t>Personally judging the contest</a:t>
            </a:r>
            <a:endParaRPr sz="3016">
              <a:solidFill>
                <a:srgbClr val="000000"/>
              </a:solidFill>
            </a:endParaRPr>
          </a:p>
          <a:p>
            <a:pPr marL="914400" lvl="0" indent="-391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lphaUcPeriod"/>
            </a:pPr>
            <a:r>
              <a:rPr lang="en-US" sz="3016">
                <a:solidFill>
                  <a:srgbClr val="000000"/>
                </a:solidFill>
              </a:rPr>
              <a:t>Hosting a post-contest reception</a:t>
            </a:r>
            <a:endParaRPr sz="3016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58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05"/>
          <p:cNvSpPr txBox="1">
            <a:spLocks noGrp="1"/>
          </p:cNvSpPr>
          <p:nvPr>
            <p:ph type="ctrTitle"/>
          </p:nvPr>
        </p:nvSpPr>
        <p:spPr>
          <a:xfrm>
            <a:off x="264600" y="3268050"/>
            <a:ext cx="11662800" cy="73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6000">
                <a:solidFill>
                  <a:srgbClr val="FEEE9F"/>
                </a:solidFill>
              </a:rPr>
              <a:t>Let’s Wrap it Up…Final Thoughts! </a:t>
            </a:r>
            <a:endParaRPr sz="6000">
              <a:solidFill>
                <a:srgbClr val="FEEE9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460">
              <a:solidFill>
                <a:srgbClr val="FEEE9F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06"/>
          <p:cNvSpPr txBox="1">
            <a:spLocks noGrp="1"/>
          </p:cNvSpPr>
          <p:nvPr>
            <p:ph type="title"/>
          </p:nvPr>
        </p:nvSpPr>
        <p:spPr>
          <a:xfrm>
            <a:off x="381000" y="1002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3"/>
                </a:solidFill>
              </a:rPr>
              <a:t>In Summary…Final Thoughts </a:t>
            </a:r>
            <a:endParaRPr/>
          </a:p>
        </p:txBody>
      </p:sp>
      <p:sp>
        <p:nvSpPr>
          <p:cNvPr id="808" name="Google Shape;808;p106"/>
          <p:cNvSpPr txBox="1"/>
          <p:nvPr/>
        </p:nvSpPr>
        <p:spPr>
          <a:xfrm>
            <a:off x="381000" y="1089602"/>
            <a:ext cx="111759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</a:pPr>
            <a:r>
              <a:rPr lang="en-US" sz="3200">
                <a:solidFill>
                  <a:schemeClr val="dk1"/>
                </a:solidFill>
              </a:rPr>
              <a:t>The </a:t>
            </a:r>
            <a:r>
              <a:rPr lang="en-US" sz="3200" b="1">
                <a:solidFill>
                  <a:schemeClr val="dk1"/>
                </a:solidFill>
              </a:rPr>
              <a:t>benefits of speech contest</a:t>
            </a:r>
            <a:r>
              <a:rPr lang="en-US" sz="3200">
                <a:solidFill>
                  <a:schemeClr val="dk1"/>
                </a:solidFill>
              </a:rPr>
              <a:t> extended to the participants, audience, and those conducting the contests.</a:t>
            </a:r>
            <a:endParaRPr sz="3200">
              <a:solidFill>
                <a:schemeClr val="dk1"/>
              </a:solidFill>
            </a:endParaRPr>
          </a:p>
          <a:p>
            <a:pPr marL="91440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 </a:t>
            </a:r>
            <a:endParaRPr sz="3200">
              <a:solidFill>
                <a:schemeClr val="dk1"/>
              </a:solidFill>
            </a:endParaRPr>
          </a:p>
          <a:p>
            <a:pPr marL="457200" marR="0" lvl="0" indent="-431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</a:rPr>
              <a:t>Because </a:t>
            </a:r>
            <a:r>
              <a:rPr lang="en-US" sz="3200" b="1">
                <a:solidFill>
                  <a:schemeClr val="dk1"/>
                </a:solidFill>
              </a:rPr>
              <a:t>club officers depend on Area and Division Directors </a:t>
            </a:r>
            <a:r>
              <a:rPr lang="en-US" sz="3200">
                <a:solidFill>
                  <a:schemeClr val="dk1"/>
                </a:solidFill>
              </a:rPr>
              <a:t>to answer questions about speech contests, it is important for Area and Division Directors to have </a:t>
            </a:r>
            <a:r>
              <a:rPr lang="en-US" sz="3200" b="1">
                <a:solidFill>
                  <a:schemeClr val="dk1"/>
                </a:solidFill>
              </a:rPr>
              <a:t>thorough understanding of how speech contest </a:t>
            </a:r>
            <a:r>
              <a:rPr lang="en-US" sz="3200">
                <a:solidFill>
                  <a:schemeClr val="dk1"/>
                </a:solidFill>
              </a:rPr>
              <a:t>work and </a:t>
            </a:r>
            <a:r>
              <a:rPr lang="en-US" sz="3200" b="1">
                <a:solidFill>
                  <a:schemeClr val="dk1"/>
                </a:solidFill>
              </a:rPr>
              <a:t>where to find answers </a:t>
            </a:r>
            <a:r>
              <a:rPr lang="en-US" sz="3200">
                <a:solidFill>
                  <a:schemeClr val="dk1"/>
                </a:solidFill>
              </a:rPr>
              <a:t>when questions arise. 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809" name="Google Shape;809;p106"/>
          <p:cNvSpPr txBox="1"/>
          <p:nvPr/>
        </p:nvSpPr>
        <p:spPr>
          <a:xfrm>
            <a:off x="11277600" y="6172200"/>
            <a:ext cx="60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07"/>
          <p:cNvSpPr txBox="1">
            <a:spLocks noGrp="1"/>
          </p:cNvSpPr>
          <p:nvPr>
            <p:ph type="title"/>
          </p:nvPr>
        </p:nvSpPr>
        <p:spPr>
          <a:xfrm>
            <a:off x="266700" y="570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3"/>
                </a:solidFill>
              </a:rPr>
              <a:t>Final Thoughts </a:t>
            </a:r>
            <a:endParaRPr/>
          </a:p>
        </p:txBody>
      </p:sp>
      <p:sp>
        <p:nvSpPr>
          <p:cNvPr id="815" name="Google Shape;815;p107"/>
          <p:cNvSpPr txBox="1"/>
          <p:nvPr/>
        </p:nvSpPr>
        <p:spPr>
          <a:xfrm>
            <a:off x="422550" y="1200000"/>
            <a:ext cx="11346900" cy="47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During the planning phase of speech contest, it is important to </a:t>
            </a:r>
            <a:r>
              <a:rPr lang="en-US" sz="2800" b="1">
                <a:solidFill>
                  <a:srgbClr val="800000"/>
                </a:solidFill>
              </a:rPr>
              <a:t>choose fair and impartial judges</a:t>
            </a:r>
            <a:r>
              <a:rPr lang="en-US" sz="2800">
                <a:solidFill>
                  <a:schemeClr val="dk1"/>
                </a:solidFill>
              </a:rPr>
              <a:t> and train contest officials. </a:t>
            </a:r>
            <a:endParaRPr sz="2800">
              <a:solidFill>
                <a:schemeClr val="dk1"/>
              </a:solidFill>
            </a:endParaRPr>
          </a:p>
          <a:p>
            <a:pPr marL="91440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 b="1">
                <a:solidFill>
                  <a:schemeClr val="dk1"/>
                </a:solidFill>
                <a:highlight>
                  <a:srgbClr val="FFF2CC"/>
                </a:highlight>
              </a:rPr>
              <a:t>Issues related to judging arise at lower levels of competition, specially at the Area level, because of lack of training. </a:t>
            </a:r>
            <a:endParaRPr sz="2800" b="1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 b="1">
                <a:solidFill>
                  <a:schemeClr val="dk1"/>
                </a:solidFill>
              </a:rPr>
              <a:t>Area and Division Directors</a:t>
            </a:r>
            <a:r>
              <a:rPr lang="en-US" sz="2800">
                <a:solidFill>
                  <a:schemeClr val="dk1"/>
                </a:solidFill>
              </a:rPr>
              <a:t> are </a:t>
            </a:r>
            <a:r>
              <a:rPr lang="en-US" sz="2800" b="1">
                <a:solidFill>
                  <a:srgbClr val="800000"/>
                </a:solidFill>
              </a:rPr>
              <a:t>not </a:t>
            </a:r>
            <a:r>
              <a:rPr lang="en-US" sz="2800" b="1">
                <a:solidFill>
                  <a:schemeClr val="dk1"/>
                </a:solidFill>
              </a:rPr>
              <a:t>expected to know all the speech contest rules. </a:t>
            </a:r>
            <a:r>
              <a:rPr lang="en-US" sz="2800">
                <a:solidFill>
                  <a:schemeClr val="dk1"/>
                </a:solidFill>
              </a:rPr>
              <a:t>They are expected to locate the tools they need to answers questions and solve challenges. 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816" name="Google Shape;816;p107"/>
          <p:cNvSpPr txBox="1"/>
          <p:nvPr/>
        </p:nvSpPr>
        <p:spPr>
          <a:xfrm>
            <a:off x="11277600" y="6172200"/>
            <a:ext cx="60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08"/>
          <p:cNvSpPr txBox="1">
            <a:spLocks noGrp="1"/>
          </p:cNvSpPr>
          <p:nvPr>
            <p:ph type="ctrTitle"/>
          </p:nvPr>
        </p:nvSpPr>
        <p:spPr>
          <a:xfrm>
            <a:off x="148200" y="981825"/>
            <a:ext cx="11662800" cy="4346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9800">
                <a:solidFill>
                  <a:srgbClr val="FEEE9F"/>
                </a:solidFill>
              </a:rPr>
              <a:t>Q &amp; A</a:t>
            </a:r>
            <a:endParaRPr sz="9800">
              <a:solidFill>
                <a:srgbClr val="FEEE9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200">
              <a:solidFill>
                <a:srgbClr val="FEEE9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200">
              <a:solidFill>
                <a:srgbClr val="FEEE9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200">
              <a:solidFill>
                <a:srgbClr val="FEEE9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200">
              <a:solidFill>
                <a:srgbClr val="FEEE9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200">
              <a:solidFill>
                <a:srgbClr val="FEEE9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00">
                <a:solidFill>
                  <a:srgbClr val="FEEE9F"/>
                </a:solidFill>
              </a:rPr>
              <a:t>Craig Gerard, Contest Chair</a:t>
            </a:r>
            <a:endParaRPr sz="3600">
              <a:solidFill>
                <a:srgbClr val="FEEE9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00">
                <a:solidFill>
                  <a:srgbClr val="FEEE9F"/>
                </a:solidFill>
              </a:rPr>
              <a:t> </a:t>
            </a:r>
            <a:r>
              <a:rPr lang="en-US" sz="2600" b="0">
                <a:solidFill>
                  <a:srgbClr val="FEEE9F"/>
                </a:solidFill>
              </a:rPr>
              <a:t>Email: craiggerard_2000@yahoo.com</a:t>
            </a:r>
            <a:endParaRPr sz="3600">
              <a:solidFill>
                <a:srgbClr val="FEEE9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460">
              <a:solidFill>
                <a:srgbClr val="FEEE9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5"/>
          <p:cNvSpPr txBox="1">
            <a:spLocks noGrp="1"/>
          </p:cNvSpPr>
          <p:nvPr>
            <p:ph type="title"/>
          </p:nvPr>
        </p:nvSpPr>
        <p:spPr>
          <a:xfrm>
            <a:off x="368384" y="270700"/>
            <a:ext cx="11647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 sz="4300"/>
              <a:t>Agenda</a:t>
            </a:r>
            <a:endParaRPr sz="4300"/>
          </a:p>
        </p:txBody>
      </p:sp>
      <p:sp>
        <p:nvSpPr>
          <p:cNvPr id="490" name="Google Shape;490;p65"/>
          <p:cNvSpPr txBox="1">
            <a:spLocks noGrp="1"/>
          </p:cNvSpPr>
          <p:nvPr>
            <p:ph type="body" idx="4294967295"/>
          </p:nvPr>
        </p:nvSpPr>
        <p:spPr>
          <a:xfrm>
            <a:off x="277925" y="1399775"/>
            <a:ext cx="11828400" cy="4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Part 1:</a:t>
            </a:r>
            <a:r>
              <a:rPr lang="en-US" sz="2400"/>
              <a:t> General District 43 Speech Contest Information</a:t>
            </a:r>
            <a:endParaRPr sz="24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Part 2: </a:t>
            </a:r>
            <a:r>
              <a:rPr lang="en-US" sz="2400"/>
              <a:t>Overview of the Speech Contest Rulebook 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Part 3: </a:t>
            </a:r>
            <a:r>
              <a:rPr lang="en-US" sz="2400"/>
              <a:t>Overview of Speech Contest Preparation 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Final Thoughts </a:t>
            </a:r>
            <a:endParaRPr sz="24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Q &amp; A </a:t>
            </a:r>
            <a:endParaRPr sz="2400" b="1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6"/>
          <p:cNvSpPr txBox="1">
            <a:spLocks noGrp="1"/>
          </p:cNvSpPr>
          <p:nvPr>
            <p:ph type="ctrTitle"/>
          </p:nvPr>
        </p:nvSpPr>
        <p:spPr>
          <a:xfrm>
            <a:off x="264600" y="3659500"/>
            <a:ext cx="11662800" cy="73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6000">
                <a:solidFill>
                  <a:srgbClr val="FEEE9F"/>
                </a:solidFill>
              </a:rPr>
              <a:t>Part 1:</a:t>
            </a:r>
            <a:r>
              <a:rPr lang="en-US" sz="5960">
                <a:solidFill>
                  <a:srgbClr val="FEEE9F"/>
                </a:solidFill>
              </a:rPr>
              <a:t> </a:t>
            </a:r>
            <a:endParaRPr sz="5960">
              <a:solidFill>
                <a:srgbClr val="FEEE9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5960">
              <a:solidFill>
                <a:srgbClr val="FEEE9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959">
                <a:solidFill>
                  <a:srgbClr val="FEEE9F"/>
                </a:solidFill>
              </a:rPr>
              <a:t>General District 43 Speech Contest Information</a:t>
            </a:r>
            <a:endParaRPr sz="3959">
              <a:solidFill>
                <a:srgbClr val="FEEE9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7"/>
          <p:cNvSpPr txBox="1">
            <a:spLocks noGrp="1"/>
          </p:cNvSpPr>
          <p:nvPr>
            <p:ph type="title"/>
          </p:nvPr>
        </p:nvSpPr>
        <p:spPr>
          <a:xfrm>
            <a:off x="272259" y="323775"/>
            <a:ext cx="11647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en-US" sz="4300">
                <a:solidFill>
                  <a:schemeClr val="accent4"/>
                </a:solidFill>
              </a:rPr>
              <a:t>PART 1 : Objectives </a:t>
            </a:r>
            <a:endParaRPr sz="4300">
              <a:solidFill>
                <a:schemeClr val="accent4"/>
              </a:solidFill>
            </a:endParaRPr>
          </a:p>
        </p:txBody>
      </p:sp>
      <p:sp>
        <p:nvSpPr>
          <p:cNvPr id="502" name="Google Shape;502;p67"/>
          <p:cNvSpPr txBox="1">
            <a:spLocks noGrp="1"/>
          </p:cNvSpPr>
          <p:nvPr>
            <p:ph type="body" idx="4294967295"/>
          </p:nvPr>
        </p:nvSpPr>
        <p:spPr>
          <a:xfrm>
            <a:off x="277925" y="1240075"/>
            <a:ext cx="11647500" cy="4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/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b="1"/>
              <a:t>Understand the Contest Speech Benefits </a:t>
            </a:r>
            <a:endParaRPr sz="3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/>
              <a:t> </a:t>
            </a:r>
            <a:endParaRPr sz="3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000" b="1"/>
              <a:t>Review District 43 Contest Information</a:t>
            </a:r>
            <a:r>
              <a:rPr lang="en-US" sz="3200" b="1"/>
              <a:t> </a:t>
            </a:r>
            <a:endParaRPr sz="3200" b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8"/>
          <p:cNvSpPr txBox="1">
            <a:spLocks noGrp="1"/>
          </p:cNvSpPr>
          <p:nvPr>
            <p:ph type="title"/>
          </p:nvPr>
        </p:nvSpPr>
        <p:spPr>
          <a:xfrm>
            <a:off x="266700" y="4572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4"/>
                </a:solidFill>
              </a:rPr>
              <a:t>Contest Speech Benefits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08" name="Google Shape;508;p68"/>
          <p:cNvSpPr txBox="1">
            <a:spLocks noGrp="1"/>
          </p:cNvSpPr>
          <p:nvPr>
            <p:ph type="body" idx="1"/>
          </p:nvPr>
        </p:nvSpPr>
        <p:spPr>
          <a:xfrm>
            <a:off x="381000" y="1188725"/>
            <a:ext cx="6010500" cy="46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Opportunities to Compete</a:t>
            </a:r>
            <a:endParaRPr sz="3000" dirty="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342900" lvl="0" indent="-355600" algn="l" rtl="0">
              <a:spcBef>
                <a:spcPts val="56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Opportunities to learn new skills</a:t>
            </a:r>
            <a:endParaRPr sz="3000" dirty="0"/>
          </a:p>
          <a:p>
            <a:pPr marL="3429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3000" dirty="0"/>
          </a:p>
          <a:p>
            <a:pPr marL="342900" lvl="0" indent="-355600" algn="l" rtl="0">
              <a:spcBef>
                <a:spcPts val="56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Experience organizing an event</a:t>
            </a:r>
            <a:endParaRPr sz="3000" dirty="0"/>
          </a:p>
          <a:p>
            <a:pPr marL="3429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3000" dirty="0"/>
          </a:p>
          <a:p>
            <a:pPr marL="342900" lvl="0" indent="-355600" algn="l" rtl="0">
              <a:spcBef>
                <a:spcPts val="56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Opportunities to network</a:t>
            </a:r>
            <a:endParaRPr sz="3000" dirty="0"/>
          </a:p>
          <a:p>
            <a:pPr marL="3429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3000" dirty="0"/>
          </a:p>
          <a:p>
            <a:pPr marL="342900" lvl="0" indent="-355600" algn="l" rtl="0">
              <a:spcBef>
                <a:spcPts val="56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Opportunities to have FUN!!</a:t>
            </a:r>
            <a:endParaRPr sz="3000" dirty="0"/>
          </a:p>
        </p:txBody>
      </p:sp>
      <p:sp>
        <p:nvSpPr>
          <p:cNvPr id="509" name="Google Shape;509;p68"/>
          <p:cNvSpPr txBox="1"/>
          <p:nvPr/>
        </p:nvSpPr>
        <p:spPr>
          <a:xfrm>
            <a:off x="11277600" y="6172200"/>
            <a:ext cx="60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pic>
        <p:nvPicPr>
          <p:cNvPr id="510" name="Google Shape;51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1000" y="620900"/>
            <a:ext cx="5589749" cy="431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9"/>
          <p:cNvSpPr txBox="1">
            <a:spLocks noGrp="1"/>
          </p:cNvSpPr>
          <p:nvPr>
            <p:ph type="body" idx="1"/>
          </p:nvPr>
        </p:nvSpPr>
        <p:spPr>
          <a:xfrm>
            <a:off x="266700" y="1188725"/>
            <a:ext cx="11745900" cy="48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/>
              <a:t>District Leaders Speech Contest Expectations </a:t>
            </a:r>
            <a:endParaRPr sz="3000" b="1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400050" lvl="0" indent="-36195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b="1" dirty="0"/>
              <a:t>Contests </a:t>
            </a:r>
            <a:r>
              <a:rPr lang="en-US" sz="2600" dirty="0"/>
              <a:t>must be held at the </a:t>
            </a:r>
            <a:r>
              <a:rPr lang="en-US" sz="2600" b="1" dirty="0"/>
              <a:t>Area</a:t>
            </a:r>
            <a:r>
              <a:rPr lang="en-US" sz="2600" dirty="0"/>
              <a:t>, </a:t>
            </a:r>
            <a:r>
              <a:rPr lang="en-US" sz="2600" b="1" dirty="0"/>
              <a:t>Division</a:t>
            </a:r>
            <a:r>
              <a:rPr lang="en-US" sz="2600" dirty="0"/>
              <a:t>, and </a:t>
            </a:r>
            <a:r>
              <a:rPr lang="en-US" sz="2600" b="1" dirty="0"/>
              <a:t>District</a:t>
            </a:r>
            <a:r>
              <a:rPr lang="en-US" sz="2600" dirty="0"/>
              <a:t> levels. The Area speech contest winner then proceeds to the Division contest. The Division winner then proceeds to the District contest.</a:t>
            </a:r>
            <a:endParaRPr sz="2600" dirty="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  <a:p>
            <a:pPr marL="400050" lvl="0" indent="-36195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Districts must hold the </a:t>
            </a:r>
            <a:r>
              <a:rPr lang="en-US" sz="2600" b="1" dirty="0"/>
              <a:t>International Speech Contest </a:t>
            </a:r>
            <a:r>
              <a:rPr lang="en-US" sz="2600" dirty="0"/>
              <a:t>every year.</a:t>
            </a:r>
            <a:endParaRPr sz="2600" dirty="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  <a:p>
            <a:pPr marL="400050" lvl="0" indent="-361950" algn="l" rtl="0">
              <a:spcBef>
                <a:spcPts val="64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Districts are allowed to hold up to </a:t>
            </a:r>
            <a:r>
              <a:rPr lang="en-US" sz="2600" b="1" dirty="0"/>
              <a:t>three additional contests </a:t>
            </a:r>
            <a:r>
              <a:rPr lang="en-US" sz="2600" dirty="0"/>
              <a:t>per year.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516" name="Google Shape;516;p69"/>
          <p:cNvSpPr txBox="1"/>
          <p:nvPr/>
        </p:nvSpPr>
        <p:spPr>
          <a:xfrm>
            <a:off x="11277600" y="6172200"/>
            <a:ext cx="60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517" name="Google Shape;517;p69"/>
          <p:cNvSpPr txBox="1"/>
          <p:nvPr/>
        </p:nvSpPr>
        <p:spPr>
          <a:xfrm>
            <a:off x="266700" y="313125"/>
            <a:ext cx="100086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3"/>
                </a:solidFill>
              </a:rPr>
              <a:t>District 43 Contest Information </a:t>
            </a:r>
            <a:endParaRPr sz="3600" b="1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1822</Words>
  <Application>Microsoft Office PowerPoint</Application>
  <PresentationFormat>Widescreen</PresentationFormat>
  <Paragraphs>440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Open Sans SemiBold</vt:lpstr>
      <vt:lpstr>Open Sans</vt:lpstr>
      <vt:lpstr>Arial</vt:lpstr>
      <vt:lpstr>Calibri</vt:lpstr>
      <vt:lpstr>Toastmasters Theme Dark Mode</vt:lpstr>
      <vt:lpstr>Toastmasters Theme Light Mode</vt:lpstr>
      <vt:lpstr>Toastmasters Theme Light Mode</vt:lpstr>
      <vt:lpstr>District 43 Speech Contest Training </vt:lpstr>
      <vt:lpstr>Welcome</vt:lpstr>
      <vt:lpstr>Recognition </vt:lpstr>
      <vt:lpstr>Purpose and Transparency Statement </vt:lpstr>
      <vt:lpstr>Agenda</vt:lpstr>
      <vt:lpstr>Part 1:   General District 43 Speech Contest Information</vt:lpstr>
      <vt:lpstr>PART 1 : Objectives </vt:lpstr>
      <vt:lpstr>Contest Speech Benefits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1 Completed!    Poll Question! </vt:lpstr>
      <vt:lpstr>Part 1</vt:lpstr>
      <vt:lpstr>Part 2:   General Overview of the Speech Contest Rulebook   </vt:lpstr>
      <vt:lpstr>PART 2: Objectives </vt:lpstr>
      <vt:lpstr>Speech Contest Types and Progression </vt:lpstr>
      <vt:lpstr>Speech Contest Progression</vt:lpstr>
      <vt:lpstr>Identify Eligibility Criteria</vt:lpstr>
      <vt:lpstr>Identify Eligibility Criteria</vt:lpstr>
      <vt:lpstr>Checking Eligibility</vt:lpstr>
      <vt:lpstr>Checking Eligibility</vt:lpstr>
      <vt:lpstr>Checking Eligibility</vt:lpstr>
      <vt:lpstr>Speech Contest Functionary Roles </vt:lpstr>
      <vt:lpstr>Staffing a speech contest </vt:lpstr>
      <vt:lpstr>Contest Chair</vt:lpstr>
      <vt:lpstr>Chief Judge</vt:lpstr>
      <vt:lpstr>Contest Toastmaster (Optional) </vt:lpstr>
      <vt:lpstr>Staffing a speech contest </vt:lpstr>
      <vt:lpstr>Video Tutorials  </vt:lpstr>
      <vt:lpstr>PART 2 Completed!    Quiz Time!</vt:lpstr>
      <vt:lpstr>Part 2</vt:lpstr>
      <vt:lpstr>Part 2</vt:lpstr>
      <vt:lpstr>Part 3:   Overview of Speech Contest Preparation</vt:lpstr>
      <vt:lpstr>PART 3</vt:lpstr>
      <vt:lpstr>Identify Essential Contest Forms and Resources</vt:lpstr>
      <vt:lpstr>Optional Resources</vt:lpstr>
      <vt:lpstr>Review Timeline and Checklist for Contest </vt:lpstr>
      <vt:lpstr>PowerPoint Presentation</vt:lpstr>
      <vt:lpstr>PowerPoint Presentation</vt:lpstr>
      <vt:lpstr>PowerPoint Presentation</vt:lpstr>
      <vt:lpstr>PART 3 Completed!    Quiz Time!</vt:lpstr>
      <vt:lpstr>Part 3</vt:lpstr>
      <vt:lpstr>Let’s Wrap it Up…Final Thoughts!  </vt:lpstr>
      <vt:lpstr>In Summary…Final Thoughts </vt:lpstr>
      <vt:lpstr>Final Thoughts </vt:lpstr>
      <vt:lpstr>Q &amp; A      Craig Gerard, Contest Chair  Email: craiggerard_2000@yahoo.com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Michelle Marshall</cp:lastModifiedBy>
  <cp:revision>1</cp:revision>
  <dcterms:modified xsi:type="dcterms:W3CDTF">2024-11-16T17:33:30Z</dcterms:modified>
</cp:coreProperties>
</file>